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24688800" cy="356616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FFD9"/>
    <a:srgbClr val="01C3E6"/>
    <a:srgbClr val="971D20"/>
    <a:srgbClr val="5410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5"/>
    <p:restoredTop sz="94680"/>
  </p:normalViewPr>
  <p:slideViewPr>
    <p:cSldViewPr snapToGrid="0">
      <p:cViewPr>
        <p:scale>
          <a:sx n="100" d="100"/>
          <a:sy n="100" d="100"/>
        </p:scale>
        <p:origin x="-4072" y="-8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4EACC-7586-6C43-95C2-6E185BEC2C10}" type="datetimeFigureOut">
              <a:rPr lang="en-US" smtClean="0"/>
              <a:t>6/8/18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6A7DF-C675-3349-8BA2-6014B7FD6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29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6A7DF-C675-3349-8BA2-6014B7FD6F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90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1660" y="5836288"/>
            <a:ext cx="20985480" cy="12415520"/>
          </a:xfrm>
        </p:spPr>
        <p:txBody>
          <a:bodyPr anchor="b"/>
          <a:lstStyle>
            <a:lvl1pPr algn="ctr">
              <a:defRPr sz="16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6100" y="18730598"/>
            <a:ext cx="18516600" cy="8609962"/>
          </a:xfrm>
        </p:spPr>
        <p:txBody>
          <a:bodyPr/>
          <a:lstStyle>
            <a:lvl1pPr marL="0" indent="0" algn="ctr">
              <a:buNone/>
              <a:defRPr sz="6480"/>
            </a:lvl1pPr>
            <a:lvl2pPr marL="1234440" indent="0" algn="ctr">
              <a:buNone/>
              <a:defRPr sz="5400"/>
            </a:lvl2pPr>
            <a:lvl3pPr marL="2468880" indent="0" algn="ctr">
              <a:buNone/>
              <a:defRPr sz="4860"/>
            </a:lvl3pPr>
            <a:lvl4pPr marL="3703320" indent="0" algn="ctr">
              <a:buNone/>
              <a:defRPr sz="4320"/>
            </a:lvl4pPr>
            <a:lvl5pPr marL="4937760" indent="0" algn="ctr">
              <a:buNone/>
              <a:defRPr sz="4320"/>
            </a:lvl5pPr>
            <a:lvl6pPr marL="6172200" indent="0" algn="ctr">
              <a:buNone/>
              <a:defRPr sz="4320"/>
            </a:lvl6pPr>
            <a:lvl7pPr marL="7406640" indent="0" algn="ctr">
              <a:buNone/>
              <a:defRPr sz="4320"/>
            </a:lvl7pPr>
            <a:lvl8pPr marL="8641080" indent="0" algn="ctr">
              <a:buNone/>
              <a:defRPr sz="4320"/>
            </a:lvl8pPr>
            <a:lvl9pPr marL="9875520" indent="0" algn="ctr">
              <a:buNone/>
              <a:defRPr sz="4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05BF-874E-43C9-B966-F1EA95164D81}" type="datetimeFigureOut">
              <a:rPr lang="en-US" smtClean="0"/>
              <a:t>6/8/18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1DD06-311F-4DED-83BE-AA4BFE13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4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05BF-874E-43C9-B966-F1EA95164D81}" type="datetimeFigureOut">
              <a:rPr lang="en-US" smtClean="0"/>
              <a:t>6/8/18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1DD06-311F-4DED-83BE-AA4BFE13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2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67924" y="1898650"/>
            <a:ext cx="5323523" cy="3022155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7356" y="1898650"/>
            <a:ext cx="15661958" cy="3022155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05BF-874E-43C9-B966-F1EA95164D81}" type="datetimeFigureOut">
              <a:rPr lang="en-US" smtClean="0"/>
              <a:t>6/8/18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1DD06-311F-4DED-83BE-AA4BFE13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90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05BF-874E-43C9-B966-F1EA95164D81}" type="datetimeFigureOut">
              <a:rPr lang="en-US" smtClean="0"/>
              <a:t>6/8/18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1DD06-311F-4DED-83BE-AA4BFE13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09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4498" y="8890646"/>
            <a:ext cx="21294090" cy="14834232"/>
          </a:xfrm>
        </p:spPr>
        <p:txBody>
          <a:bodyPr anchor="b"/>
          <a:lstStyle>
            <a:lvl1pPr>
              <a:defRPr sz="16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4498" y="23865216"/>
            <a:ext cx="21294090" cy="7800972"/>
          </a:xfrm>
        </p:spPr>
        <p:txBody>
          <a:bodyPr/>
          <a:lstStyle>
            <a:lvl1pPr marL="0" indent="0">
              <a:buNone/>
              <a:defRPr sz="6480">
                <a:solidFill>
                  <a:schemeClr val="tx1"/>
                </a:solidFill>
              </a:defRPr>
            </a:lvl1pPr>
            <a:lvl2pPr marL="12344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86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05BF-874E-43C9-B966-F1EA95164D81}" type="datetimeFigureOut">
              <a:rPr lang="en-US" smtClean="0"/>
              <a:t>6/8/18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1DD06-311F-4DED-83BE-AA4BFE13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78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7355" y="9493250"/>
            <a:ext cx="10492740" cy="2262695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498705" y="9493250"/>
            <a:ext cx="10492740" cy="2262695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05BF-874E-43C9-B966-F1EA95164D81}" type="datetimeFigureOut">
              <a:rPr lang="en-US" smtClean="0"/>
              <a:t>6/8/18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1DD06-311F-4DED-83BE-AA4BFE13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64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0571" y="1898658"/>
            <a:ext cx="21294090" cy="68929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0573" y="8742048"/>
            <a:ext cx="10444518" cy="4284342"/>
          </a:xfr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00573" y="13026390"/>
            <a:ext cx="10444518" cy="1915985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498706" y="8742048"/>
            <a:ext cx="10495956" cy="4284342"/>
          </a:xfr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498706" y="13026390"/>
            <a:ext cx="10495956" cy="1915985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05BF-874E-43C9-B966-F1EA95164D81}" type="datetimeFigureOut">
              <a:rPr lang="en-US" smtClean="0"/>
              <a:t>6/8/18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1DD06-311F-4DED-83BE-AA4BFE13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9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05BF-874E-43C9-B966-F1EA95164D81}" type="datetimeFigureOut">
              <a:rPr lang="en-US" smtClean="0"/>
              <a:t>6/8/18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1DD06-311F-4DED-83BE-AA4BFE13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71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05BF-874E-43C9-B966-F1EA95164D81}" type="datetimeFigureOut">
              <a:rPr lang="en-US" smtClean="0"/>
              <a:t>6/8/18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1DD06-311F-4DED-83BE-AA4BFE13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0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0571" y="2377440"/>
            <a:ext cx="7962781" cy="8321040"/>
          </a:xfrm>
        </p:spPr>
        <p:txBody>
          <a:bodyPr anchor="b"/>
          <a:lstStyle>
            <a:lvl1pPr>
              <a:defRPr sz="8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5956" y="5134618"/>
            <a:ext cx="12498705" cy="25342850"/>
          </a:xfrm>
        </p:spPr>
        <p:txBody>
          <a:bodyPr/>
          <a:lstStyle>
            <a:lvl1pPr>
              <a:defRPr sz="8640"/>
            </a:lvl1pPr>
            <a:lvl2pPr>
              <a:defRPr sz="7560"/>
            </a:lvl2pPr>
            <a:lvl3pPr>
              <a:defRPr sz="648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00571" y="10698480"/>
            <a:ext cx="7962781" cy="19820258"/>
          </a:xfr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05BF-874E-43C9-B966-F1EA95164D81}" type="datetimeFigureOut">
              <a:rPr lang="en-US" smtClean="0"/>
              <a:t>6/8/18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1DD06-311F-4DED-83BE-AA4BFE13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6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0571" y="2377440"/>
            <a:ext cx="7962781" cy="8321040"/>
          </a:xfrm>
        </p:spPr>
        <p:txBody>
          <a:bodyPr anchor="b"/>
          <a:lstStyle>
            <a:lvl1pPr>
              <a:defRPr sz="8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95956" y="5134618"/>
            <a:ext cx="12498705" cy="25342850"/>
          </a:xfrm>
        </p:spPr>
        <p:txBody>
          <a:bodyPr anchor="t"/>
          <a:lstStyle>
            <a:lvl1pPr marL="0" indent="0">
              <a:buNone/>
              <a:defRPr sz="8640"/>
            </a:lvl1pPr>
            <a:lvl2pPr marL="1234440" indent="0">
              <a:buNone/>
              <a:defRPr sz="7560"/>
            </a:lvl2pPr>
            <a:lvl3pPr marL="2468880" indent="0">
              <a:buNone/>
              <a:defRPr sz="648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00571" y="10698480"/>
            <a:ext cx="7962781" cy="19820258"/>
          </a:xfr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05BF-874E-43C9-B966-F1EA95164D81}" type="datetimeFigureOut">
              <a:rPr lang="en-US" smtClean="0"/>
              <a:t>6/8/18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1DD06-311F-4DED-83BE-AA4BFE13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9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7355" y="1898658"/>
            <a:ext cx="21294090" cy="6892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7355" y="9493250"/>
            <a:ext cx="21294090" cy="22626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97355" y="33053028"/>
            <a:ext cx="5554980" cy="1898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805BF-874E-43C9-B966-F1EA95164D81}" type="datetimeFigureOut">
              <a:rPr lang="en-US" smtClean="0"/>
              <a:t>6/8/18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78165" y="33053028"/>
            <a:ext cx="8332470" cy="1898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36465" y="33053028"/>
            <a:ext cx="5554980" cy="1898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1DD06-311F-4DED-83BE-AA4BFE13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19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468880" rtl="0" eaLnBrk="1" latinLnBrk="0" hangingPunct="1">
        <a:lnSpc>
          <a:spcPct val="90000"/>
        </a:lnSpc>
        <a:spcBef>
          <a:spcPct val="0"/>
        </a:spcBef>
        <a:buNone/>
        <a:defRPr sz="118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7220" indent="-617220" algn="l" defTabSz="2468880" rtl="0" eaLnBrk="1" latinLnBrk="0" hangingPunct="1">
        <a:lnSpc>
          <a:spcPct val="90000"/>
        </a:lnSpc>
        <a:spcBef>
          <a:spcPts val="27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71F96712-73BA-A446-A8CC-147FB5DE7992}"/>
              </a:ext>
            </a:extLst>
          </p:cNvPr>
          <p:cNvSpPr/>
          <p:nvPr/>
        </p:nvSpPr>
        <p:spPr>
          <a:xfrm>
            <a:off x="13529681" y="25394360"/>
            <a:ext cx="5819023" cy="216147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Correlation  matrix for </a:t>
            </a:r>
            <a:r>
              <a:rPr lang="en-US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whole population</a:t>
            </a:r>
          </a:p>
          <a:p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594" y="2157782"/>
            <a:ext cx="1638348" cy="16383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1"/>
            <a:ext cx="24688800" cy="1773172"/>
          </a:xfrm>
          <a:solidFill>
            <a:srgbClr val="971D20"/>
          </a:solidFill>
        </p:spPr>
        <p:txBody>
          <a:bodyPr anchor="ctr">
            <a:no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Interactive Visual Analytics for Discovering Simpson’s Paradox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839" y="2201203"/>
            <a:ext cx="23890704" cy="672511"/>
          </a:xfrm>
        </p:spPr>
        <p:txBody>
          <a:bodyPr>
            <a:normAutofit/>
          </a:bodyPr>
          <a:lstStyle/>
          <a:p>
            <a:r>
              <a:rPr lang="en-US" sz="4000" dirty="0"/>
              <a:t>Chenguang Xu, Sarah M. Brown, Chris Weaver, </a:t>
            </a:r>
            <a:r>
              <a:rPr lang="en-US" sz="4000" dirty="0" err="1"/>
              <a:t>Christan</a:t>
            </a:r>
            <a:r>
              <a:rPr lang="en-US" sz="4000" dirty="0"/>
              <a:t> Grant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944368" y="2797044"/>
            <a:ext cx="18402860" cy="723909"/>
          </a:xfrm>
          <a:prstGeom prst="rect">
            <a:avLst/>
          </a:prstGeom>
        </p:spPr>
        <p:txBody>
          <a:bodyPr vert="horz" lIns="99060" tIns="49530" rIns="99060" bIns="49530" rtlCol="0">
            <a:norm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/>
              <a:t>Email: {</a:t>
            </a:r>
            <a:r>
              <a:rPr lang="en-US" sz="4000" dirty="0" err="1"/>
              <a:t>chguxu</a:t>
            </a:r>
            <a:r>
              <a:rPr lang="en-US" sz="4000" dirty="0"/>
              <a:t>, </a:t>
            </a:r>
            <a:r>
              <a:rPr lang="en-US" sz="4000" dirty="0" err="1"/>
              <a:t>cweaver</a:t>
            </a:r>
            <a:r>
              <a:rPr lang="en-US" sz="4000" dirty="0"/>
              <a:t>, </a:t>
            </a:r>
            <a:r>
              <a:rPr lang="en-US" sz="4000" dirty="0" err="1"/>
              <a:t>cgrant</a:t>
            </a:r>
            <a:r>
              <a:rPr lang="en-US" sz="4000" dirty="0"/>
              <a:t>}@ou.edu, </a:t>
            </a:r>
            <a:r>
              <a:rPr lang="en-US" sz="4000" dirty="0" err="1"/>
              <a:t>smb@sarahmbrown.org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331740" y="3992262"/>
            <a:ext cx="11460602" cy="1234124"/>
          </a:xfrm>
          <a:prstGeom prst="rect">
            <a:avLst/>
          </a:prstGeom>
          <a:solidFill>
            <a:srgbClr val="971D20"/>
          </a:solidFill>
        </p:spPr>
        <p:txBody>
          <a:bodyPr vert="horz" lIns="99060" tIns="49530" rIns="99060" bIns="49530" rtlCol="0" anchor="ctr">
            <a:normAutofit/>
          </a:bodyPr>
          <a:lstStyle/>
          <a:p>
            <a:pPr algn="ctr" defTabSz="4754734">
              <a:lnSpc>
                <a:spcPct val="90000"/>
              </a:lnSpc>
              <a:spcBef>
                <a:spcPct val="0"/>
              </a:spcBef>
            </a:pPr>
            <a:r>
              <a:rPr lang="en-US" sz="4008" b="1" dirty="0">
                <a:solidFill>
                  <a:schemeClr val="bg1"/>
                </a:solidFill>
              </a:rPr>
              <a:t>ABSTRACT</a:t>
            </a:r>
            <a:endParaRPr lang="en-US" sz="4008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1078" y="26421018"/>
            <a:ext cx="11460605" cy="1234124"/>
          </a:xfrm>
          <a:prstGeom prst="rect">
            <a:avLst/>
          </a:prstGeom>
          <a:solidFill>
            <a:srgbClr val="971D20"/>
          </a:solidFill>
        </p:spPr>
        <p:txBody>
          <a:bodyPr vert="horz" lIns="99060" tIns="49530" rIns="99060" bIns="49530" rtlCol="0" anchor="ctr">
            <a:normAutofit/>
          </a:bodyPr>
          <a:lstStyle/>
          <a:p>
            <a:pPr algn="ctr" defTabSz="4754734">
              <a:lnSpc>
                <a:spcPct val="90000"/>
              </a:lnSpc>
              <a:spcBef>
                <a:spcPct val="0"/>
              </a:spcBef>
            </a:pPr>
            <a:r>
              <a:rPr lang="en-US" sz="4008" b="1" dirty="0">
                <a:solidFill>
                  <a:schemeClr val="bg1"/>
                </a:solidFill>
                <a:ea typeface="+mj-ea"/>
                <a:cs typeface="+mj-cs"/>
              </a:rPr>
              <a:t>BIVARIATE COLOR SCHEME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1741" y="5458727"/>
            <a:ext cx="11460604" cy="566516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Simpson’s Paradox, when subgroups of a dataset exhibit the opposite trend of the whole dataset, is a well-known and widely studied statistical phenomenon. However, as the name suggests, it is generally a surprising observation and often counter-intuitive to non-statisticians. It is increasingly important for individuals without statistical expertise to conduct exploratory analyses of data and as such, interpretable visual analytics for discovering Simpson’s Paradox are also important. This paper provides a novel visual analytics approach to facilitate the exploration of the data to detect Simpson’s paradox. We use a bivariate color scheme to illustrate the relationship between trends over the full population and within subgroups. The detection and analysis are tightly coupled by multiple coordinated views that pro-vide users with an overview of the entire data set and details as desired. The interactive features empower users to effectively and efficiently conduct exploratory analyses. 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3292" y="21761524"/>
            <a:ext cx="10633591" cy="4061666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331741" y="11414416"/>
            <a:ext cx="11460604" cy="1234124"/>
          </a:xfrm>
          <a:prstGeom prst="rect">
            <a:avLst/>
          </a:prstGeom>
          <a:solidFill>
            <a:srgbClr val="971D20"/>
          </a:solidFill>
        </p:spPr>
        <p:txBody>
          <a:bodyPr vert="horz" lIns="99060" tIns="49530" rIns="99060" bIns="49530" rtlCol="0" anchor="ctr">
            <a:normAutofit/>
          </a:bodyPr>
          <a:lstStyle/>
          <a:p>
            <a:pPr algn="ctr" defTabSz="4754734">
              <a:lnSpc>
                <a:spcPct val="90000"/>
              </a:lnSpc>
              <a:spcBef>
                <a:spcPct val="0"/>
              </a:spcBef>
            </a:pPr>
            <a:r>
              <a:rPr lang="en-US" sz="4008" b="1" dirty="0">
                <a:solidFill>
                  <a:schemeClr val="bg1"/>
                </a:solidFill>
                <a:ea typeface="+mj-ea"/>
                <a:cs typeface="+mj-cs"/>
              </a:rPr>
              <a:t>SIMPSON’S PARADOX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2750800" y="3992262"/>
            <a:ext cx="11457432" cy="1234124"/>
          </a:xfrm>
          <a:prstGeom prst="rect">
            <a:avLst/>
          </a:prstGeom>
          <a:solidFill>
            <a:srgbClr val="971D20"/>
          </a:solidFill>
        </p:spPr>
        <p:txBody>
          <a:bodyPr vert="horz" lIns="99060" tIns="49530" rIns="99060" bIns="49530" rtlCol="0" anchor="ctr">
            <a:normAutofit/>
          </a:bodyPr>
          <a:lstStyle/>
          <a:p>
            <a:pPr algn="ctr" defTabSz="4754734">
              <a:lnSpc>
                <a:spcPct val="90000"/>
              </a:lnSpc>
              <a:spcBef>
                <a:spcPct val="0"/>
              </a:spcBef>
            </a:pPr>
            <a:r>
              <a:rPr lang="en-US" sz="4008" b="1" dirty="0">
                <a:solidFill>
                  <a:schemeClr val="bg1"/>
                </a:solidFill>
                <a:ea typeface="+mj-ea"/>
                <a:cs typeface="+mj-cs"/>
              </a:rPr>
              <a:t>BIVARIATE COLOR FOR CORRELATION MATRICES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594" y="16024467"/>
            <a:ext cx="7671574" cy="443860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6965" y="13970905"/>
            <a:ext cx="4608833" cy="195767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F8903B66-D3D6-4744-A83F-6B3508904568}"/>
              </a:ext>
            </a:extLst>
          </p:cNvPr>
          <p:cNvSpPr/>
          <p:nvPr/>
        </p:nvSpPr>
        <p:spPr>
          <a:xfrm>
            <a:off x="331740" y="12842052"/>
            <a:ext cx="11460605" cy="114030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Rate based Simpson’s paradox is a study when the trend is the relative rates of a binary outcome in two groups for example admissions by gender.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629484A-CA3C-A24A-89AA-8B4E830B09D5}"/>
              </a:ext>
            </a:extLst>
          </p:cNvPr>
          <p:cNvSpPr/>
          <p:nvPr/>
        </p:nvSpPr>
        <p:spPr>
          <a:xfrm>
            <a:off x="331737" y="20787798"/>
            <a:ext cx="11460605" cy="111160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Regression type Simpson’s paradox occurs when the trend is based on the sign of a correlation between two variables.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D764073-1519-424C-A008-A0493AEC7B96}"/>
              </a:ext>
            </a:extLst>
          </p:cNvPr>
          <p:cNvSpPr/>
          <p:nvPr/>
        </p:nvSpPr>
        <p:spPr>
          <a:xfrm>
            <a:off x="271078" y="27936857"/>
            <a:ext cx="11460605" cy="280416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bivariate color scheme is a two dimensional array of colors that combines two sets of univariate color schemes. This configuration allows detailed comparisons of two variables and illustrates the relationship between those variables. We present a 3×3 sequential/sequential scheme (A), a 3×3 diverging/diverging scheme (B) and a 5×5 diverging/diverging scheme (C) as shown in figure below.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E4C939E8-DDA4-074D-923E-D25C3C4756E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026" y="30607804"/>
            <a:ext cx="9484707" cy="4313827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8F0AF94A-27D6-5F4C-8AFE-95286D0D04C2}"/>
              </a:ext>
            </a:extLst>
          </p:cNvPr>
          <p:cNvSpPr/>
          <p:nvPr/>
        </p:nvSpPr>
        <p:spPr>
          <a:xfrm>
            <a:off x="12750800" y="20906320"/>
            <a:ext cx="11457432" cy="1234124"/>
          </a:xfrm>
          <a:prstGeom prst="rect">
            <a:avLst/>
          </a:prstGeom>
          <a:solidFill>
            <a:srgbClr val="971D20"/>
          </a:solidFill>
        </p:spPr>
        <p:txBody>
          <a:bodyPr vert="horz" lIns="99060" tIns="49530" rIns="99060" bIns="49530" rtlCol="0" anchor="ctr">
            <a:normAutofit/>
          </a:bodyPr>
          <a:lstStyle/>
          <a:p>
            <a:pPr algn="ctr" defTabSz="4754734">
              <a:lnSpc>
                <a:spcPct val="90000"/>
              </a:lnSpc>
              <a:spcBef>
                <a:spcPct val="0"/>
              </a:spcBef>
            </a:pPr>
            <a:r>
              <a:rPr lang="en-US" sz="3600" b="1" dirty="0">
                <a:solidFill>
                  <a:schemeClr val="bg1"/>
                </a:solidFill>
                <a:ea typeface="+mj-ea"/>
                <a:cs typeface="+mj-cs"/>
              </a:rPr>
              <a:t>BIVARIATE COLOR FOR RATE COMPARISON MATRICES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87682F0-0385-C446-9A81-C0DEE47140B6}"/>
              </a:ext>
            </a:extLst>
          </p:cNvPr>
          <p:cNvSpPr/>
          <p:nvPr/>
        </p:nvSpPr>
        <p:spPr>
          <a:xfrm>
            <a:off x="12747628" y="5488862"/>
            <a:ext cx="11460604" cy="136009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data set with a binary target variable,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for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total grouping variables,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. . .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First, we compute the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overall comparison vectors:</a:t>
            </a: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279B78C3-519A-EB47-A22E-E1EA648D233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7628" y="15254650"/>
            <a:ext cx="11460604" cy="5394214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5C3C3117-FA6E-3B41-BAFA-5FF3B968619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8302" y="29795450"/>
            <a:ext cx="11481278" cy="4726574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3BF4589B-B20C-9544-A787-D0F797C5509E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49"/>
          <a:stretch/>
        </p:blipFill>
        <p:spPr>
          <a:xfrm>
            <a:off x="15199542" y="6940295"/>
            <a:ext cx="5512681" cy="2934484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8D42C0D3-7707-D14D-9BB5-0D9681D8E230}"/>
              </a:ext>
            </a:extLst>
          </p:cNvPr>
          <p:cNvSpPr/>
          <p:nvPr/>
        </p:nvSpPr>
        <p:spPr>
          <a:xfrm>
            <a:off x="12747628" y="9955410"/>
            <a:ext cx="11460604" cy="135676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Next, we partition the data set by further conditioning on each of then values of the explanatory grouping variable and compute a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× 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rate comparison matrix: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E3741B57-F488-0D4A-962D-B9C3EC6C57A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9144" y="11121986"/>
            <a:ext cx="5083079" cy="2945876"/>
          </a:xfrm>
          <a:prstGeom prst="rect">
            <a:avLst/>
          </a:prstGeom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D8BD3952-6010-D840-A25A-6760AC2B1291}"/>
              </a:ext>
            </a:extLst>
          </p:cNvPr>
          <p:cNvSpPr/>
          <p:nvPr/>
        </p:nvSpPr>
        <p:spPr>
          <a:xfrm>
            <a:off x="12747628" y="14413213"/>
            <a:ext cx="11460604" cy="7082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overview of interactive visualization for rate based SP detection: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A8A9337-2010-AA42-94BD-B7E3BD998CB9}"/>
              </a:ext>
            </a:extLst>
          </p:cNvPr>
          <p:cNvSpPr/>
          <p:nvPr/>
        </p:nvSpPr>
        <p:spPr>
          <a:xfrm>
            <a:off x="12768302" y="22368533"/>
            <a:ext cx="11460604" cy="177162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data set  with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continuous  variables  we  compute the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d× 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  matrix for the whole population. After the data set is partitioned by the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group-by variables, we compute a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d× 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correlation matrix for each of the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values of group-by variable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66" name="Picture 65">
            <a:extLst>
              <a:ext uri="{FF2B5EF4-FFF2-40B4-BE49-F238E27FC236}">
                <a16:creationId xmlns:a16="http://schemas.microsoft.com/office/drawing/2014/main" id="{6CD5591D-800E-904F-A380-E5F2B899677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0341" y="25814185"/>
            <a:ext cx="5347573" cy="1564112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9DDF8BE2-074F-1D46-85CF-8326006810B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7196" y="24206105"/>
            <a:ext cx="3612968" cy="4573993"/>
          </a:xfrm>
          <a:prstGeom prst="rect">
            <a:avLst/>
          </a:prstGeom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060F9744-589E-7841-B3AA-FE3C80C282AB}"/>
              </a:ext>
            </a:extLst>
          </p:cNvPr>
          <p:cNvSpPr/>
          <p:nvPr/>
        </p:nvSpPr>
        <p:spPr>
          <a:xfrm>
            <a:off x="12768302" y="29015052"/>
            <a:ext cx="11460604" cy="64554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overview of interactive visualization for regression based SP detection: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03EC34-8EDC-6F49-A841-4A42388E4B6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3680" y="2309474"/>
            <a:ext cx="1270000" cy="1270000"/>
          </a:xfrm>
          <a:prstGeom prst="rect">
            <a:avLst/>
          </a:prstGeom>
        </p:spPr>
      </p:pic>
      <p:sp>
        <p:nvSpPr>
          <p:cNvPr id="33" name="Subtitle 2">
            <a:extLst>
              <a:ext uri="{FF2B5EF4-FFF2-40B4-BE49-F238E27FC236}">
                <a16:creationId xmlns:a16="http://schemas.microsoft.com/office/drawing/2014/main" id="{D76F8D54-C9C1-AB4F-A639-AE604B66AEE5}"/>
              </a:ext>
            </a:extLst>
          </p:cNvPr>
          <p:cNvSpPr txBox="1">
            <a:spLocks/>
          </p:cNvSpPr>
          <p:nvPr/>
        </p:nvSpPr>
        <p:spPr>
          <a:xfrm>
            <a:off x="3236975" y="3406644"/>
            <a:ext cx="17696137" cy="723909"/>
          </a:xfrm>
          <a:prstGeom prst="rect">
            <a:avLst/>
          </a:prstGeom>
        </p:spPr>
        <p:txBody>
          <a:bodyPr vert="horz" lIns="99060" tIns="49530" rIns="99060" bIns="49530" rtlCol="0">
            <a:norm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https://</a:t>
            </a:r>
            <a:r>
              <a:rPr lang="en-US" sz="3600" dirty="0" err="1"/>
              <a:t>oudalab.github.io</a:t>
            </a:r>
            <a:r>
              <a:rPr lang="en-US" sz="3600" dirty="0"/>
              <a:t>, https://</a:t>
            </a:r>
            <a:r>
              <a:rPr lang="en-US" sz="3600" dirty="0" err="1"/>
              <a:t>fairnessforensics.github.io</a:t>
            </a:r>
            <a:endParaRPr lang="en-US" sz="3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2DB29-16B8-4F4F-9EB7-6B35371B4794}"/>
              </a:ext>
            </a:extLst>
          </p:cNvPr>
          <p:cNvSpPr/>
          <p:nvPr/>
        </p:nvSpPr>
        <p:spPr>
          <a:xfrm>
            <a:off x="2389770" y="25804477"/>
            <a:ext cx="7860631" cy="281715"/>
          </a:xfrm>
          <a:prstGeom prst="rect">
            <a:avLst/>
          </a:prstGeom>
          <a:solidFill>
            <a:srgbClr val="45FF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Kievit</a:t>
            </a:r>
            <a:r>
              <a:rPr lang="en-US" sz="1200" dirty="0">
                <a:solidFill>
                  <a:schemeClr val="tx1"/>
                </a:solidFill>
              </a:rPr>
              <a:t>, </a:t>
            </a:r>
            <a:r>
              <a:rPr lang="en-US" sz="1200" dirty="0" err="1">
                <a:solidFill>
                  <a:schemeClr val="tx1"/>
                </a:solidFill>
              </a:rPr>
              <a:t>Rogier</a:t>
            </a:r>
            <a:r>
              <a:rPr lang="en-US" sz="1200" dirty="0">
                <a:solidFill>
                  <a:schemeClr val="tx1"/>
                </a:solidFill>
              </a:rPr>
              <a:t> A., et al. "Simpson's paradox in psychological science: a practical </a:t>
            </a:r>
            <a:r>
              <a:rPr lang="en-US" sz="1200" dirty="0" err="1">
                <a:solidFill>
                  <a:schemeClr val="tx1"/>
                </a:solidFill>
              </a:rPr>
              <a:t>guide."</a:t>
            </a:r>
            <a:r>
              <a:rPr lang="en-US" sz="1200" i="1" dirty="0" err="1">
                <a:solidFill>
                  <a:schemeClr val="tx1"/>
                </a:solidFill>
              </a:rPr>
              <a:t>Frontiers</a:t>
            </a:r>
            <a:r>
              <a:rPr lang="en-US" sz="1200" i="1" dirty="0">
                <a:solidFill>
                  <a:schemeClr val="tx1"/>
                </a:solidFill>
              </a:rPr>
              <a:t> in psychology</a:t>
            </a:r>
            <a:r>
              <a:rPr lang="en-US" sz="1200" dirty="0">
                <a:solidFill>
                  <a:schemeClr val="tx1"/>
                </a:solidFill>
              </a:rPr>
              <a:t>4 (2013).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DCFF98B-70F4-F94A-9679-B04997017702}"/>
              </a:ext>
            </a:extLst>
          </p:cNvPr>
          <p:cNvSpPr/>
          <p:nvPr/>
        </p:nvSpPr>
        <p:spPr>
          <a:xfrm>
            <a:off x="4611557" y="20523509"/>
            <a:ext cx="3417059" cy="218064"/>
          </a:xfrm>
          <a:prstGeom prst="rect">
            <a:avLst/>
          </a:prstGeom>
          <a:solidFill>
            <a:srgbClr val="45FF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https://</a:t>
            </a:r>
            <a:r>
              <a:rPr lang="en-US" sz="1200" dirty="0" err="1">
                <a:solidFill>
                  <a:schemeClr val="tx1"/>
                </a:solidFill>
              </a:rPr>
              <a:t>en.wikipedia.org</a:t>
            </a:r>
            <a:r>
              <a:rPr lang="en-US" sz="1200" dirty="0">
                <a:solidFill>
                  <a:schemeClr val="tx1"/>
                </a:solidFill>
              </a:rPr>
              <a:t>/wiki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2315903-C832-614A-9F1F-64443D939D9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59107">
            <a:off x="18786607" y="15988232"/>
            <a:ext cx="591806" cy="591806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DE4F3F24-CCD6-8145-AEEE-574927AF7FC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22917">
            <a:off x="12828651" y="30823914"/>
            <a:ext cx="591806" cy="591806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8DDD1B75-9E30-FE4B-8C5D-461E8D7B7B5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95030">
            <a:off x="15258144" y="31306826"/>
            <a:ext cx="591806" cy="59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552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495</TotalTime>
  <Words>524</Words>
  <Application>Microsoft Macintosh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Interactive Visual Analytics for Discovering Simpson’s Paradox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Detecting Simpson’s Paradox</dc:title>
  <dc:creator>Xu, Chenguang</dc:creator>
  <cp:lastModifiedBy>Xu, Chenguang</cp:lastModifiedBy>
  <cp:revision>75</cp:revision>
  <dcterms:created xsi:type="dcterms:W3CDTF">2017-11-06T18:45:51Z</dcterms:created>
  <dcterms:modified xsi:type="dcterms:W3CDTF">2018-06-08T19:33:46Z</dcterms:modified>
</cp:coreProperties>
</file>