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67836" autoAdjust="0"/>
  </p:normalViewPr>
  <p:slideViewPr>
    <p:cSldViewPr snapToGrid="0">
      <p:cViewPr varScale="1">
        <p:scale>
          <a:sx n="46" d="100"/>
          <a:sy n="46" d="100"/>
        </p:scale>
        <p:origin x="1396" y="3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94A24-67D1-4F44-B849-832F1FC47B4F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3592-ECF9-488F-8AC7-53C01C28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9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3592-ECF9-488F-8AC7-53C01C282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4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3592-ECF9-488F-8AC7-53C01C2826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04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3592-ECF9-488F-8AC7-53C01C282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97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3592-ECF9-488F-8AC7-53C01C282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3592-ECF9-488F-8AC7-53C01C282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6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3592-ECF9-488F-8AC7-53C01C282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6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3592-ECF9-488F-8AC7-53C01C282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5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2" y="6010842"/>
            <a:ext cx="12202617" cy="85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367" y="2268662"/>
            <a:ext cx="10363200" cy="820737"/>
          </a:xfrm>
        </p:spPr>
        <p:txBody>
          <a:bodyPr anchor="b"/>
          <a:lstStyle>
            <a:lvl1pPr>
              <a:defRPr sz="4533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718" y="3648707"/>
            <a:ext cx="10386484" cy="430887"/>
          </a:xfrm>
        </p:spPr>
        <p:txBody>
          <a:bodyPr/>
          <a:lstStyle>
            <a:lvl1pPr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" y="3361199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44104" y="5490664"/>
            <a:ext cx="3824563" cy="285257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55" y="5520912"/>
            <a:ext cx="4101143" cy="2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" y="446788"/>
            <a:ext cx="1879037" cy="6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94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ab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4717" y="237067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8" y="1917700"/>
            <a:ext cx="3374713" cy="3969656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2pPr>
            <a:lvl3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3pPr>
            <a:lvl4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4pPr>
            <a:lvl5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152967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718" y="1160446"/>
            <a:ext cx="3374713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400" b="1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347032" y="1917700"/>
            <a:ext cx="3374713" cy="3969656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2pPr>
            <a:lvl3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3pPr>
            <a:lvl4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4pPr>
            <a:lvl5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47032" y="1160446"/>
            <a:ext cx="3374713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400" b="1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35673" y="1917700"/>
            <a:ext cx="3374713" cy="3969656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2pPr>
            <a:lvl3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3pPr>
            <a:lvl4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4pPr>
            <a:lvl5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35673" y="1160446"/>
            <a:ext cx="3374713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400" b="1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" y="1914965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" y="1152967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" y="1914965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02100" y="1155701"/>
            <a:ext cx="0" cy="473165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979228" y="1155701"/>
            <a:ext cx="0" cy="473165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6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6278069" y="6164733"/>
            <a:ext cx="3497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fld id="{DB6F47F9-AE70-4B6C-8E87-BA42B259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251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5357" y="227753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8" y="1250267"/>
            <a:ext cx="3115733" cy="4656500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78069" y="6164733"/>
            <a:ext cx="3497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fld id="{DB6F47F9-AE70-4B6C-8E87-BA42B25931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267202" y="1250265"/>
            <a:ext cx="7251700" cy="46672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1109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6137" y="236015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7" y="4895191"/>
            <a:ext cx="10972800" cy="648967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78069" y="6164733"/>
            <a:ext cx="3497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fld id="{DB6F47F9-AE70-4B6C-8E87-BA42B259312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138" y="1214439"/>
            <a:ext cx="10979149" cy="35467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7094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60325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4717" y="224736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4718" y="2372551"/>
            <a:ext cx="5494604" cy="3150275"/>
          </a:xfrm>
        </p:spPr>
        <p:txBody>
          <a:bodyPr lIns="91440" rIns="9144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133">
                <a:solidFill>
                  <a:schemeClr val="bg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278069" y="6164733"/>
            <a:ext cx="3497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fld id="{DB6F47F9-AE70-4B6C-8E87-BA42B259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7940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4717" y="224736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038665"/>
            <a:ext cx="12192000" cy="4917323"/>
          </a:xfrm>
        </p:spPr>
        <p:txBody>
          <a:bodyPr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975132"/>
            <a:ext cx="10972800" cy="882624"/>
          </a:xfrm>
        </p:spPr>
        <p:txBody>
          <a:bodyPr bIns="13716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133" b="0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285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4717" y="227753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038666"/>
            <a:ext cx="12192000" cy="5819335"/>
          </a:xfrm>
        </p:spPr>
        <p:txBody>
          <a:bodyPr>
            <a:normAutofit/>
          </a:bodyPr>
          <a:lstStyle>
            <a:lvl1pPr marL="0" indent="0">
              <a:buNone/>
              <a:defRPr sz="2933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6246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223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67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7" y="1143001"/>
            <a:ext cx="10972800" cy="4425287"/>
          </a:xfrm>
        </p:spPr>
        <p:txBody>
          <a:bodyPr/>
          <a:lstStyle>
            <a:lvl1pPr>
              <a:buClr>
                <a:schemeClr val="accent1"/>
              </a:buClr>
              <a:buSzPct val="120000"/>
              <a:defRPr sz="24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2133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867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2133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3"/>
            <a:ext cx="3497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67" smtClean="0">
                <a:solidFill>
                  <a:schemeClr val="tx1"/>
                </a:solidFill>
              </a:defRPr>
            </a:lvl1pPr>
          </a:lstStyle>
          <a:p>
            <a:fld id="{DB6F47F9-AE70-4B6C-8E87-BA42B259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2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 fir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225734"/>
            <a:ext cx="10922000" cy="625877"/>
          </a:xfrm>
        </p:spPr>
        <p:txBody>
          <a:bodyPr/>
          <a:lstStyle>
            <a:lvl1pPr>
              <a:defRPr sz="3467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7" y="1143001"/>
            <a:ext cx="10972800" cy="4452583"/>
          </a:xfrm>
        </p:spPr>
        <p:txBody>
          <a:bodyPr/>
          <a:lstStyle>
            <a:lvl1pPr marL="0" indent="0">
              <a:buClr>
                <a:schemeClr val="accent1"/>
              </a:buClr>
              <a:buSzPct val="120000"/>
              <a:buNone/>
              <a:defRPr sz="24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2133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867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2133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3"/>
            <a:ext cx="3497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fld id="{DB6F47F9-AE70-4B6C-8E87-BA42B259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350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225734"/>
            <a:ext cx="10922000" cy="625877"/>
          </a:xfrm>
        </p:spPr>
        <p:txBody>
          <a:bodyPr/>
          <a:lstStyle>
            <a:lvl1pPr>
              <a:defRPr sz="3467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7" y="1143000"/>
            <a:ext cx="10972800" cy="4316104"/>
          </a:xfrm>
        </p:spPr>
        <p:txBody>
          <a:bodyPr/>
          <a:lstStyle>
            <a:lvl1pPr marL="459306" indent="-459306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863578" indent="-380990">
              <a:buSzPct val="90000"/>
              <a:buFont typeface="+mj-lt"/>
              <a:buAutoNum type="alphaLcPeriod"/>
              <a:defRPr sz="2133">
                <a:solidFill>
                  <a:schemeClr val="tx1"/>
                </a:solidFill>
              </a:defRPr>
            </a:lvl2pPr>
            <a:lvl3pPr marL="1185304" indent="-264577">
              <a:buSzPct val="90000"/>
              <a:buFont typeface="+mj-lt"/>
              <a:buAutoNum type="romanLcPeriod"/>
              <a:defRPr sz="1867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2133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3"/>
            <a:ext cx="3497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fld id="{DB6F47F9-AE70-4B6C-8E87-BA42B259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107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3"/>
            <a:ext cx="3497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fld id="{DB6F47F9-AE70-4B6C-8E87-BA42B259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969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3"/>
            <a:ext cx="3497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fld id="{DB6F47F9-AE70-4B6C-8E87-BA42B259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466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396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717" y="1140031"/>
            <a:ext cx="5384800" cy="46602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0031"/>
            <a:ext cx="5384800" cy="46602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3"/>
            <a:ext cx="3497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fld id="{DB6F47F9-AE70-4B6C-8E87-BA42B259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419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718" y="997804"/>
            <a:ext cx="5386917" cy="8309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718" y="1828799"/>
            <a:ext cx="5386917" cy="4053387"/>
          </a:xfrm>
        </p:spPr>
        <p:txBody>
          <a:bodyPr/>
          <a:lstStyle>
            <a:lvl1pPr>
              <a:spcBef>
                <a:spcPts val="800"/>
              </a:spcBef>
              <a:defRPr sz="2133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600">
                <a:solidFill>
                  <a:schemeClr val="tx1"/>
                </a:solidFill>
              </a:defRPr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009680"/>
            <a:ext cx="5389033" cy="8309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40675"/>
            <a:ext cx="5389033" cy="4055159"/>
          </a:xfrm>
        </p:spPr>
        <p:txBody>
          <a:bodyPr/>
          <a:lstStyle>
            <a:lvl1pPr>
              <a:spcBef>
                <a:spcPts val="800"/>
              </a:spcBef>
              <a:defRPr sz="2133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defRPr sz="1600">
                <a:solidFill>
                  <a:schemeClr val="tx1"/>
                </a:solidFill>
              </a:defRPr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4717" y="225733"/>
            <a:ext cx="10922000" cy="625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78069" y="6164733"/>
            <a:ext cx="3497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fld id="{DB6F47F9-AE70-4B6C-8E87-BA42B259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400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717" y="225734"/>
            <a:ext cx="10922000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717" y="1144589"/>
            <a:ext cx="10932584" cy="42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2" y="6545114"/>
            <a:ext cx="12202617" cy="32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3"/>
            <a:ext cx="3497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67" smtClean="0">
                <a:solidFill>
                  <a:schemeClr val="tx1"/>
                </a:solidFill>
              </a:defRPr>
            </a:lvl1pPr>
          </a:lstStyle>
          <a:p>
            <a:fld id="{DB6F47F9-AE70-4B6C-8E87-BA42B2593126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58" descr="C:\Users\Sarah\Desktop\IHME_logo_rgb-0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088" y="6176776"/>
            <a:ext cx="3142445" cy="19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02110" y="6137143"/>
            <a:ext cx="3749757" cy="270421"/>
            <a:chOff x="451582" y="4588285"/>
            <a:chExt cx="3011671" cy="217192"/>
          </a:xfrm>
        </p:grpSpPr>
        <p:pic>
          <p:nvPicPr>
            <p:cNvPr id="16" name="Picture 15" descr="IHME_logo_acr_RGB_sm.png"/>
            <p:cNvPicPr>
              <a:picLocks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2" y="4588285"/>
              <a:ext cx="670914" cy="21719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263573" y="4605293"/>
              <a:ext cx="0" cy="1890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1">
              <a:lum bright="-30000"/>
            </a:blip>
            <a:srcRect l="13858"/>
            <a:stretch/>
          </p:blipFill>
          <p:spPr>
            <a:xfrm>
              <a:off x="1679866" y="4623146"/>
              <a:ext cx="1783387" cy="1533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/>
          </p:nvPicPr>
          <p:blipFill rotWithShape="1">
            <a:blip r:embed="rId21">
              <a:lum/>
            </a:blip>
            <a:srcRect r="87556"/>
            <a:stretch/>
          </p:blipFill>
          <p:spPr>
            <a:xfrm>
              <a:off x="1392699" y="4625681"/>
              <a:ext cx="257864" cy="153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6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9pPr>
    </p:titleStyle>
    <p:bodyStyle>
      <a:lvl1pPr marL="309026" indent="-309026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5632" indent="-294210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90000"/>
        <a:buFont typeface="Courier New" pitchFamily="49" charset="0"/>
        <a:buChar char="o"/>
        <a:defRPr sz="2133">
          <a:solidFill>
            <a:schemeClr val="tx1"/>
          </a:solidFill>
          <a:latin typeface="+mn-lt"/>
        </a:defRPr>
      </a:lvl2pPr>
      <a:lvl3pPr marL="1217054" indent="-309026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─"/>
        <a:defRPr sz="1867">
          <a:solidFill>
            <a:schemeClr val="tx1"/>
          </a:solidFill>
          <a:latin typeface="+mn-lt"/>
        </a:defRPr>
      </a:lvl3pPr>
      <a:lvl4pPr marL="1678475" indent="-309026" algn="l" rtl="0" eaLnBrk="1" fontAlgn="base" hangingPunct="1">
        <a:spcBef>
          <a:spcPct val="45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2133">
          <a:solidFill>
            <a:srgbClr val="404040"/>
          </a:solidFill>
          <a:latin typeface="+mn-lt"/>
        </a:defRPr>
      </a:lvl4pPr>
      <a:lvl5pPr marL="2129313" indent="-298443" algn="l" rtl="0" eaLnBrk="1" fontAlgn="base" hangingPunct="1">
        <a:spcBef>
          <a:spcPct val="45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5pPr>
      <a:lvl6pPr marL="2738898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348483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958068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567652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2" y="1805019"/>
            <a:ext cx="10363200" cy="2554545"/>
          </a:xfrm>
        </p:spPr>
        <p:txBody>
          <a:bodyPr/>
          <a:lstStyle/>
          <a:p>
            <a:r>
              <a:rPr lang="en-US" sz="4000" dirty="0"/>
              <a:t>Demographics in Social Media Data for Public Health Research: Does it matter?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577082" y="3473216"/>
            <a:ext cx="10386484" cy="430887"/>
          </a:xfrm>
        </p:spPr>
        <p:txBody>
          <a:bodyPr/>
          <a:lstStyle/>
          <a:p>
            <a:r>
              <a:rPr lang="en-US" sz="1600" dirty="0" smtClean="0"/>
              <a:t>Nina Cesare, Institute for Health Metrics and Evaluation</a:t>
            </a:r>
          </a:p>
          <a:p>
            <a:r>
              <a:rPr lang="en-US" sz="1600" dirty="0" smtClean="0"/>
              <a:t>Christan Grant, University of Oklahoma</a:t>
            </a:r>
          </a:p>
          <a:p>
            <a:r>
              <a:rPr lang="en-US" sz="1600" dirty="0" smtClean="0"/>
              <a:t>Jared B. Hawkins, Harvard Medical School</a:t>
            </a:r>
          </a:p>
          <a:p>
            <a:r>
              <a:rPr lang="en-US" sz="1600" dirty="0" smtClean="0"/>
              <a:t>John S. Brownstein, Harvard Medical School</a:t>
            </a:r>
          </a:p>
          <a:p>
            <a:r>
              <a:rPr lang="en-US" sz="1600" dirty="0" smtClean="0"/>
              <a:t>Elaine O. Nsoesie, Institute for Health Metrics and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64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225734"/>
            <a:ext cx="10922000" cy="625877"/>
          </a:xfrm>
        </p:spPr>
        <p:txBody>
          <a:bodyPr/>
          <a:lstStyle/>
          <a:p>
            <a:r>
              <a:rPr lang="en-US" dirty="0" smtClean="0"/>
              <a:t>Social Media as a Public Health Sentinel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70" y="1652158"/>
            <a:ext cx="3659858" cy="241279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93" y="2508325"/>
            <a:ext cx="3659858" cy="1641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1" y="3481717"/>
            <a:ext cx="4117479" cy="1761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9831" y="1112983"/>
            <a:ext cx="5539739" cy="2107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30" y="3637287"/>
            <a:ext cx="3319641" cy="24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78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as a Public Health Sentinel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989" y="1751162"/>
            <a:ext cx="4858309" cy="473158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Bias </a:t>
            </a:r>
            <a:r>
              <a:rPr lang="en-US" dirty="0" smtClean="0"/>
              <a:t>generated by digital data sources, data collection processes</a:t>
            </a:r>
          </a:p>
          <a:p>
            <a:endParaRPr lang="en-US" dirty="0"/>
          </a:p>
          <a:p>
            <a:r>
              <a:rPr lang="en-US" dirty="0" smtClean="0"/>
              <a:t>Can we </a:t>
            </a:r>
            <a:r>
              <a:rPr lang="en-US" dirty="0" smtClean="0">
                <a:solidFill>
                  <a:schemeClr val="accent2"/>
                </a:solidFill>
              </a:rPr>
              <a:t>adjust for bias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Need to </a:t>
            </a:r>
            <a:r>
              <a:rPr lang="en-US" dirty="0" smtClean="0">
                <a:solidFill>
                  <a:schemeClr val="accent2"/>
                </a:solidFill>
              </a:rPr>
              <a:t>predict demographics </a:t>
            </a:r>
            <a:r>
              <a:rPr lang="en-US" dirty="0" smtClean="0"/>
              <a:t>in a scalable and accurate way.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17" y="1751162"/>
            <a:ext cx="4911630" cy="3986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3359" y="1515323"/>
            <a:ext cx="2634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 smtClean="0"/>
              <a:t>Hypothetical Data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100073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208901" y="996080"/>
            <a:ext cx="5290589" cy="45722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225734"/>
            <a:ext cx="10922000" cy="584775"/>
          </a:xfrm>
        </p:spPr>
        <p:txBody>
          <a:bodyPr/>
          <a:lstStyle/>
          <a:p>
            <a:r>
              <a:rPr lang="en-US" sz="3200" dirty="0" smtClean="0"/>
              <a:t>Gender Classification: A weighted </a:t>
            </a:r>
            <a:r>
              <a:rPr lang="en-US" sz="3200" dirty="0"/>
              <a:t>e</a:t>
            </a:r>
            <a:r>
              <a:rPr lang="en-US" sz="3200" dirty="0" smtClean="0"/>
              <a:t>nsemble </a:t>
            </a:r>
            <a:r>
              <a:rPr lang="en-US" sz="3200" dirty="0"/>
              <a:t>a</a:t>
            </a:r>
            <a:r>
              <a:rPr lang="en-US" sz="3200" dirty="0" smtClean="0"/>
              <a:t>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909617"/>
              </p:ext>
            </p:extLst>
          </p:nvPr>
        </p:nvGraphicFramePr>
        <p:xfrm>
          <a:off x="391943" y="996079"/>
          <a:ext cx="5724184" cy="45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61">
                  <a:extLst>
                    <a:ext uri="{9D8B030D-6E8A-4147-A177-3AD203B41FA5}">
                      <a16:colId xmlns:a16="http://schemas.microsoft.com/office/drawing/2014/main" val="3196193226"/>
                    </a:ext>
                  </a:extLst>
                </a:gridCol>
                <a:gridCol w="1454984">
                  <a:extLst>
                    <a:ext uri="{9D8B030D-6E8A-4147-A177-3AD203B41FA5}">
                      <a16:colId xmlns:a16="http://schemas.microsoft.com/office/drawing/2014/main" val="202017763"/>
                    </a:ext>
                  </a:extLst>
                </a:gridCol>
                <a:gridCol w="2361139">
                  <a:extLst>
                    <a:ext uri="{9D8B030D-6E8A-4147-A177-3AD203B41FA5}">
                      <a16:colId xmlns:a16="http://schemas.microsoft.com/office/drawing/2014/main" val="945775740"/>
                    </a:ext>
                  </a:extLst>
                </a:gridCol>
              </a:tblGrid>
              <a:tr h="6090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Approach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Features</a:t>
                      </a:r>
                      <a:r>
                        <a:rPr lang="en-US" sz="1600" baseline="0" dirty="0" smtClean="0"/>
                        <a:t> from User Names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58018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Method 1: </a:t>
                      </a:r>
                      <a:r>
                        <a:rPr lang="en-US" sz="1600" dirty="0" smtClean="0"/>
                        <a:t>Matching</a:t>
                      </a:r>
                      <a:r>
                        <a:rPr lang="en-US" sz="1600" baseline="0" dirty="0" smtClean="0"/>
                        <a:t> names to SSA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matching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First name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665"/>
                  </a:ext>
                </a:extLst>
              </a:tr>
              <a:tr h="95013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Method 2: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N-Grams</a:t>
                      </a:r>
                      <a:r>
                        <a:rPr lang="en-US" sz="1600" baseline="0" dirty="0" smtClean="0"/>
                        <a:t> *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SVM (linear</a:t>
                      </a:r>
                      <a:r>
                        <a:rPr lang="en-US" sz="1600" baseline="0" dirty="0" smtClean="0"/>
                        <a:t> kernel)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Word n-grams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Character</a:t>
                      </a:r>
                      <a:r>
                        <a:rPr lang="en-US" sz="1400" baseline="0" dirty="0" smtClean="0"/>
                        <a:t> n-grams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101043"/>
                  </a:ext>
                </a:extLst>
              </a:tr>
              <a:tr h="2147604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Method 3: </a:t>
                      </a:r>
                      <a:r>
                        <a:rPr lang="en-US" sz="1600" dirty="0" smtClean="0"/>
                        <a:t>Linguistic</a:t>
                      </a:r>
                      <a:r>
                        <a:rPr lang="en-US" sz="1600" baseline="0" dirty="0" smtClean="0"/>
                        <a:t> name structure **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Decision</a:t>
                      </a:r>
                      <a:r>
                        <a:rPr lang="en-US" sz="1600" baseline="0" dirty="0" smtClean="0"/>
                        <a:t> tree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/>
                        <a:t>Syllables</a:t>
                      </a:r>
                      <a:r>
                        <a:rPr lang="en-US" sz="1400" kern="1200" baseline="0" dirty="0" smtClean="0"/>
                        <a:t> count</a:t>
                      </a:r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kern="1200" baseline="0" dirty="0" smtClean="0"/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/>
                        <a:t>Vowel/c</a:t>
                      </a:r>
                      <a:r>
                        <a:rPr lang="en-US" sz="1400" kern="1200" dirty="0" smtClean="0"/>
                        <a:t>onsonant</a:t>
                      </a:r>
                      <a:r>
                        <a:rPr lang="en-US" sz="1400" kern="1200" baseline="0" dirty="0" smtClean="0"/>
                        <a:t> count</a:t>
                      </a:r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kern="1200" baseline="0" dirty="0" smtClean="0"/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/>
                        <a:t>Bouba</a:t>
                      </a:r>
                      <a:r>
                        <a:rPr lang="en-US" sz="1400" kern="1200" baseline="0" dirty="0" smtClean="0"/>
                        <a:t>/Kiki vowel/consonant count</a:t>
                      </a:r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kern="1200" baseline="0" dirty="0" smtClean="0"/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/>
                        <a:t>Last character is vowel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02456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4717" y="5568287"/>
            <a:ext cx="410400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000" dirty="0" smtClean="0"/>
              <a:t>* Based on methods from Burger, Henderson, Kim and </a:t>
            </a:r>
            <a:r>
              <a:rPr lang="en-US" sz="1000" dirty="0" err="1" smtClean="0"/>
              <a:t>Zarella</a:t>
            </a:r>
            <a:r>
              <a:rPr lang="en-US" sz="1000" dirty="0"/>
              <a:t> </a:t>
            </a:r>
            <a:r>
              <a:rPr lang="en-US" sz="1000" dirty="0" smtClean="0"/>
              <a:t>(2011)</a:t>
            </a:r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000" dirty="0" smtClean="0"/>
              <a:t>** Based on methods from Mueller and </a:t>
            </a:r>
            <a:r>
              <a:rPr lang="en-US" sz="1000" dirty="0" err="1" smtClean="0"/>
              <a:t>Strumme</a:t>
            </a:r>
            <a:r>
              <a:rPr lang="en-US" sz="1000" dirty="0" smtClean="0"/>
              <a:t> (2016)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57" y="996080"/>
            <a:ext cx="4583476" cy="45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49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225734"/>
            <a:ext cx="10922000" cy="584775"/>
          </a:xfrm>
        </p:spPr>
        <p:txBody>
          <a:bodyPr/>
          <a:lstStyle/>
          <a:p>
            <a:r>
              <a:rPr lang="en-US" sz="3200" dirty="0" smtClean="0"/>
              <a:t>Gender Classification: A weighted ensemble approach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39843" y="1624958"/>
            <a:ext cx="6865495" cy="3604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14659" y="159438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b="1" dirty="0" smtClean="0">
                <a:solidFill>
                  <a:schemeClr val="bg1"/>
                </a:solidFill>
              </a:rPr>
              <a:t>Classification Framework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712"/>
            <a:ext cx="7409622" cy="2956578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595579"/>
              </p:ext>
            </p:extLst>
          </p:nvPr>
        </p:nvGraphicFramePr>
        <p:xfrm>
          <a:off x="7454473" y="1624957"/>
          <a:ext cx="3578854" cy="354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27">
                  <a:extLst>
                    <a:ext uri="{9D8B030D-6E8A-4147-A177-3AD203B41FA5}">
                      <a16:colId xmlns:a16="http://schemas.microsoft.com/office/drawing/2014/main" val="3049122660"/>
                    </a:ext>
                  </a:extLst>
                </a:gridCol>
                <a:gridCol w="1789427">
                  <a:extLst>
                    <a:ext uri="{9D8B030D-6E8A-4147-A177-3AD203B41FA5}">
                      <a16:colId xmlns:a16="http://schemas.microsoft.com/office/drawing/2014/main" val="2497217379"/>
                    </a:ext>
                  </a:extLst>
                </a:gridCol>
              </a:tblGrid>
              <a:tr h="695494">
                <a:tc gridSpan="2">
                  <a:txBody>
                    <a:bodyPr/>
                    <a:lstStyle/>
                    <a:p>
                      <a:r>
                        <a:rPr lang="en-US" sz="2200" dirty="0" smtClean="0"/>
                        <a:t>Classification</a:t>
                      </a:r>
                      <a:r>
                        <a:rPr lang="en-US" sz="2200" baseline="0" dirty="0" smtClean="0"/>
                        <a:t> Performance</a:t>
                      </a:r>
                      <a:endParaRPr 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025418"/>
                  </a:ext>
                </a:extLst>
              </a:tr>
              <a:tr h="69549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Accuracy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0.828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052012"/>
                  </a:ext>
                </a:extLst>
              </a:tr>
              <a:tr h="69549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Precision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0.851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581768"/>
                  </a:ext>
                </a:extLst>
              </a:tr>
              <a:tr h="69549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Recall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0.852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890127"/>
                  </a:ext>
                </a:extLst>
              </a:tr>
              <a:tr h="69549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0.837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6454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02075" y="4187825"/>
            <a:ext cx="101600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71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824" y="2171701"/>
            <a:ext cx="3794760" cy="1771649"/>
          </a:xfrm>
        </p:spPr>
        <p:txBody>
          <a:bodyPr/>
          <a:lstStyle/>
          <a:p>
            <a:r>
              <a:rPr lang="en-US" dirty="0" smtClean="0"/>
              <a:t>Using this ensemble classifier, we examine the gender distribution of </a:t>
            </a:r>
            <a:r>
              <a:rPr lang="en-US" dirty="0">
                <a:solidFill>
                  <a:schemeClr val="accent2"/>
                </a:solidFill>
              </a:rPr>
              <a:t>36,085 </a:t>
            </a:r>
            <a:r>
              <a:rPr lang="en-US" dirty="0" smtClean="0">
                <a:solidFill>
                  <a:schemeClr val="accent2"/>
                </a:solidFill>
              </a:rPr>
              <a:t> geotagged tweets</a:t>
            </a:r>
            <a:r>
              <a:rPr lang="en-US" dirty="0" smtClean="0"/>
              <a:t> containing symptoms of foodborne illness.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Application: Foodborne Illness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338"/>
            <a:ext cx="8065824" cy="4032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33" y="2648698"/>
            <a:ext cx="1343891" cy="18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92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Foodborne Illness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17" y="1838172"/>
            <a:ext cx="7429500" cy="3714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5" y="1205941"/>
            <a:ext cx="2818162" cy="4509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1405" y="1781021"/>
            <a:ext cx="20231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b="1" dirty="0" smtClean="0"/>
              <a:t>Gender distribution from 2010 US Census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1405" y="3947161"/>
            <a:ext cx="20231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b="1" dirty="0" smtClean="0"/>
              <a:t>Gender distribution of Twitter users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6938" y="1508760"/>
            <a:ext cx="184467" cy="272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45038" y="3685301"/>
            <a:ext cx="184467" cy="272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38360" y="2984570"/>
            <a:ext cx="16230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200" b="1" dirty="0" smtClean="0"/>
              <a:t>Proportion Female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8084" y="3123070"/>
            <a:ext cx="1154430" cy="721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437" y="1205941"/>
            <a:ext cx="3717781" cy="464621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noFill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59219" y="1205941"/>
            <a:ext cx="383876" cy="109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59219" y="4263390"/>
            <a:ext cx="953807" cy="1588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70" y="3261569"/>
            <a:ext cx="1957350" cy="11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88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530" y="2377440"/>
            <a:ext cx="6663690" cy="235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Thank you!</a:t>
            </a:r>
          </a:p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2600" dirty="0"/>
          </a:p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600" dirty="0" smtClean="0"/>
              <a:t>Contact: </a:t>
            </a:r>
          </a:p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600" dirty="0" smtClean="0"/>
              <a:t>Nina Cesare</a:t>
            </a:r>
          </a:p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600" dirty="0" smtClean="0"/>
              <a:t>ninac2@uw.edu</a:t>
            </a:r>
          </a:p>
        </p:txBody>
      </p:sp>
    </p:spTree>
    <p:extLst>
      <p:ext uri="{BB962C8B-B14F-4D97-AF65-F5344CB8AC3E}">
        <p14:creationId xmlns:p14="http://schemas.microsoft.com/office/powerpoint/2010/main" val="547459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5BBB0E"/>
      </a:accent1>
      <a:accent2>
        <a:srgbClr val="308600"/>
      </a:accent2>
      <a:accent3>
        <a:srgbClr val="4B3892"/>
      </a:accent3>
      <a:accent4>
        <a:srgbClr val="A6A6A6"/>
      </a:accent4>
      <a:accent5>
        <a:srgbClr val="16540A"/>
      </a:accent5>
      <a:accent6>
        <a:srgbClr val="CD6F49"/>
      </a:accent6>
      <a:hlink>
        <a:srgbClr val="4D8540"/>
      </a:hlink>
      <a:folHlink>
        <a:srgbClr val="4D854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54"/>
          </a:spcBef>
          <a:buClr>
            <a:schemeClr val="accent1"/>
          </a:buClr>
          <a:buSzPct val="110000"/>
          <a:defRPr sz="18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4C5B52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404C45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HME" id="{D5C3B613-D11B-4E2B-A6DB-E9CC46B46541}" vid="{0696EE57-A95B-43A4-A8C8-B5BCF5413C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IHME</Template>
  <TotalTime>310</TotalTime>
  <Words>260</Words>
  <Application>Microsoft Office PowerPoint</Application>
  <PresentationFormat>Widescreen</PresentationFormat>
  <Paragraphs>70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Courier New</vt:lpstr>
      <vt:lpstr>IHME</vt:lpstr>
      <vt:lpstr>Demographics in Social Media Data for Public Health Research: Does it matter?  </vt:lpstr>
      <vt:lpstr>Social Media as a Public Health Sentinel</vt:lpstr>
      <vt:lpstr>Social Media as a Public Health Sentinel</vt:lpstr>
      <vt:lpstr>Gender Classification: A weighted ensemble approach</vt:lpstr>
      <vt:lpstr>Gender Classification: A weighted ensemble approach</vt:lpstr>
      <vt:lpstr>Application: Foodborne Illness</vt:lpstr>
      <vt:lpstr>Application: Foodborne Illness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Demographics in Social Media Data for Public Health Research: Does it matter?</dc:title>
  <dc:creator>Nina Cesare</dc:creator>
  <cp:lastModifiedBy>Nina Cesare</cp:lastModifiedBy>
  <cp:revision>38</cp:revision>
  <dcterms:created xsi:type="dcterms:W3CDTF">2017-09-11T22:56:47Z</dcterms:created>
  <dcterms:modified xsi:type="dcterms:W3CDTF">2017-09-28T20:01:29Z</dcterms:modified>
</cp:coreProperties>
</file>