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2" r:id="rId3"/>
    <p:sldId id="257" r:id="rId4"/>
    <p:sldId id="260" r:id="rId5"/>
    <p:sldId id="273" r:id="rId6"/>
    <p:sldId id="259" r:id="rId7"/>
    <p:sldId id="271" r:id="rId8"/>
    <p:sldId id="261" r:id="rId9"/>
    <p:sldId id="263" r:id="rId10"/>
    <p:sldId id="264" r:id="rId11"/>
    <p:sldId id="266" r:id="rId12"/>
    <p:sldId id="274" r:id="rId13"/>
    <p:sldId id="275" r:id="rId14"/>
    <p:sldId id="265" r:id="rId15"/>
    <p:sldId id="280" r:id="rId16"/>
    <p:sldId id="268" r:id="rId17"/>
    <p:sldId id="269" r:id="rId18"/>
    <p:sldId id="281"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5"/>
    <p:restoredTop sz="66890"/>
  </p:normalViewPr>
  <p:slideViewPr>
    <p:cSldViewPr snapToGrid="0" snapToObjects="1">
      <p:cViewPr varScale="1">
        <p:scale>
          <a:sx n="47" d="100"/>
          <a:sy n="47" d="100"/>
        </p:scale>
        <p:origin x="24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97533-CB93-EF46-A4E0-48A4243C9F4E}" type="datetimeFigureOut">
              <a:rPr lang="en-US" smtClean="0"/>
              <a:t>12/13/17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552E3-2FD8-444F-86F8-CC2ABEEB1F2C}" type="slidenum">
              <a:rPr lang="en-US" smtClean="0"/>
              <a:t>‹#›</a:t>
            </a:fld>
            <a:endParaRPr lang="en-US"/>
          </a:p>
        </p:txBody>
      </p:sp>
    </p:spTree>
    <p:extLst>
      <p:ext uri="{BB962C8B-B14F-4D97-AF65-F5344CB8AC3E}">
        <p14:creationId xmlns:p14="http://schemas.microsoft.com/office/powerpoint/2010/main" val="70788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Add </a:t>
            </a:r>
            <a:r>
              <a:rPr lang="en-US" smtClean="0"/>
              <a:t>people+</a:t>
            </a:r>
            <a:r>
              <a:rPr lang="en-US" baseline="0" smtClean="0"/>
              <a:t>labels</a:t>
            </a:r>
            <a:endParaRPr lang="en-US" baseline="0" dirty="0" smtClean="0"/>
          </a:p>
          <a:p>
            <a:endParaRPr lang="en-US" baseline="0" dirty="0" smtClean="0"/>
          </a:p>
          <a:p>
            <a:r>
              <a:rPr lang="en-US" dirty="0" smtClean="0"/>
              <a:t>https://</a:t>
            </a:r>
            <a:r>
              <a:rPr lang="en-US" dirty="0" err="1" smtClean="0"/>
              <a:t>commons.wikimedia.org</a:t>
            </a:r>
            <a:r>
              <a:rPr lang="en-US" dirty="0" smtClean="0"/>
              <a:t>/wiki/</a:t>
            </a:r>
            <a:r>
              <a:rPr lang="en-US" dirty="0" err="1" smtClean="0"/>
              <a:t>File:Bangladeshi_Biryani.jpg</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1</a:t>
            </a:fld>
            <a:endParaRPr lang="en-US"/>
          </a:p>
        </p:txBody>
      </p:sp>
    </p:spTree>
    <p:extLst>
      <p:ext uri="{BB962C8B-B14F-4D97-AF65-F5344CB8AC3E}">
        <p14:creationId xmlns:p14="http://schemas.microsoft.com/office/powerpoint/2010/main" val="38239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bullts</a:t>
            </a:r>
            <a:r>
              <a:rPr lang="en-US" dirty="0" smtClean="0"/>
              <a:t>.</a:t>
            </a:r>
          </a:p>
          <a:p>
            <a:endParaRPr lang="en-US" dirty="0" smtClean="0"/>
          </a:p>
          <a:p>
            <a:r>
              <a:rPr lang="en-US" dirty="0" smtClean="0"/>
              <a:t>Note: we compare</a:t>
            </a:r>
            <a:r>
              <a:rPr lang="en-US" baseline="0" dirty="0" smtClean="0"/>
              <a:t> against sorted document sizes </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13</a:t>
            </a:fld>
            <a:endParaRPr lang="en-US"/>
          </a:p>
        </p:txBody>
      </p:sp>
    </p:spTree>
    <p:extLst>
      <p:ext uri="{BB962C8B-B14F-4D97-AF65-F5344CB8AC3E}">
        <p14:creationId xmlns:p14="http://schemas.microsoft.com/office/powerpoint/2010/main" val="1078426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14</a:t>
            </a:fld>
            <a:endParaRPr lang="en-US"/>
          </a:p>
        </p:txBody>
      </p:sp>
    </p:spTree>
    <p:extLst>
      <p:ext uri="{BB962C8B-B14F-4D97-AF65-F5344CB8AC3E}">
        <p14:creationId xmlns:p14="http://schemas.microsoft.com/office/powerpoint/2010/main" val="104592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Political</a:t>
            </a:r>
            <a:r>
              <a:rPr lang="en-US" baseline="0" dirty="0" smtClean="0"/>
              <a:t> Events from 1975-2015</a:t>
            </a:r>
          </a:p>
          <a:p>
            <a:r>
              <a:rPr lang="en-US" baseline="0" dirty="0" smtClean="0"/>
              <a:t>We expect more than 1-10 Billion events</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15</a:t>
            </a:fld>
            <a:endParaRPr lang="en-US"/>
          </a:p>
        </p:txBody>
      </p:sp>
    </p:spTree>
    <p:extLst>
      <p:ext uri="{BB962C8B-B14F-4D97-AF65-F5344CB8AC3E}">
        <p14:creationId xmlns:p14="http://schemas.microsoft.com/office/powerpoint/2010/main" val="83823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Macedonia</a:t>
            </a:r>
            <a:r>
              <a:rPr lang="en-US" baseline="0" dirty="0" smtClean="0"/>
              <a:t> </a:t>
            </a:r>
            <a:r>
              <a:rPr lang="en-US" dirty="0" smtClean="0"/>
              <a:t>Coercing</a:t>
            </a:r>
            <a:r>
              <a:rPr lang="en-US" baseline="0" dirty="0" smtClean="0"/>
              <a:t> IND</a:t>
            </a:r>
            <a:endParaRPr lang="en-US" dirty="0"/>
          </a:p>
        </p:txBody>
      </p:sp>
      <p:sp>
        <p:nvSpPr>
          <p:cNvPr id="4" name="Slide Number Placeholder 3"/>
          <p:cNvSpPr>
            <a:spLocks noGrp="1"/>
          </p:cNvSpPr>
          <p:nvPr>
            <p:ph type="sldNum" sz="quarter" idx="10"/>
          </p:nvPr>
        </p:nvSpPr>
        <p:spPr/>
        <p:txBody>
          <a:bodyPr/>
          <a:lstStyle/>
          <a:p>
            <a:fld id="{16F685A1-94E3-B54E-AB4E-6E5F8C8B430E}" type="slidenum">
              <a:rPr lang="en-US" smtClean="0"/>
              <a:t>18</a:t>
            </a:fld>
            <a:endParaRPr lang="en-US"/>
          </a:p>
        </p:txBody>
      </p:sp>
    </p:spTree>
    <p:extLst>
      <p:ext uri="{BB962C8B-B14F-4D97-AF65-F5344CB8AC3E}">
        <p14:creationId xmlns:p14="http://schemas.microsoft.com/office/powerpoint/2010/main" val="141792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 is part of a</a:t>
            </a:r>
            <a:r>
              <a:rPr lang="en-US" baseline="0" dirty="0" smtClean="0"/>
              <a:t> </a:t>
            </a:r>
            <a:r>
              <a:rPr lang="en-US" baseline="0" dirty="0" err="1" smtClean="0"/>
              <a:t>mult-iinstitutional</a:t>
            </a:r>
            <a:r>
              <a:rPr lang="en-US" baseline="0" dirty="0" smtClean="0"/>
              <a:t> grant </a:t>
            </a:r>
            <a:r>
              <a:rPr lang="en-US" dirty="0" smtClean="0"/>
              <a:t>NSF grant:</a:t>
            </a:r>
          </a:p>
          <a:p>
            <a:r>
              <a:rPr lang="en-US" dirty="0" smtClean="0"/>
              <a:t>RIDIR: Modernizing Political Event Data for Big Data Social Science Research</a:t>
            </a:r>
          </a:p>
          <a:p>
            <a:endParaRPr lang="en-US" dirty="0" smtClean="0"/>
          </a:p>
          <a:p>
            <a:r>
              <a:rPr lang="en-US" dirty="0" smtClean="0"/>
              <a:t>The goal of the is grant is to create a </a:t>
            </a:r>
            <a:r>
              <a:rPr lang="en-US" sz="1200" b="0" i="0" kern="1200" dirty="0" smtClean="0">
                <a:solidFill>
                  <a:schemeClr val="tx1"/>
                </a:solidFill>
                <a:effectLst/>
                <a:latin typeface="+mn-lt"/>
                <a:ea typeface="+mn-ea"/>
                <a:cs typeface="+mn-cs"/>
              </a:rPr>
              <a:t>general research platform to study civil protests, international conflict, and civil unrest using texts from Spanish, Arabic, and French, in addition to English. </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2</a:t>
            </a:fld>
            <a:endParaRPr lang="en-US"/>
          </a:p>
        </p:txBody>
      </p:sp>
    </p:spTree>
    <p:extLst>
      <p:ext uri="{BB962C8B-B14F-4D97-AF65-F5344CB8AC3E}">
        <p14:creationId xmlns:p14="http://schemas.microsoft.com/office/powerpoint/2010/main" val="91309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 articles published on the web give social scientists in academia and government the ability to measure and understand political events around the </a:t>
            </a:r>
            <a:r>
              <a:rPr lang="en-US" dirty="0" smtClean="0"/>
              <a:t>world.</a:t>
            </a:r>
          </a:p>
          <a:p>
            <a:endParaRPr lang="en-US" dirty="0" smtClean="0"/>
          </a:p>
          <a:p>
            <a:r>
              <a:rPr lang="en-US" dirty="0" smtClean="0"/>
              <a:t>Some</a:t>
            </a:r>
            <a:r>
              <a:rPr lang="en-US" baseline="0" dirty="0" smtClean="0"/>
              <a:t>times finding non-bias and obscure sources are difficult.</a:t>
            </a:r>
          </a:p>
          <a:p>
            <a:endParaRPr lang="en-US" baseline="0" dirty="0" smtClean="0"/>
          </a:p>
          <a:p>
            <a:r>
              <a:rPr lang="en-US" baseline="0" dirty="0" smtClean="0"/>
              <a:t>The University of Oklahoma came into an agreement with Lexis Nexis, a publishing company, to obtain millions of obscure and local papers from the over the last 40 years.</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4</a:t>
            </a:fld>
            <a:endParaRPr lang="en-US"/>
          </a:p>
        </p:txBody>
      </p:sp>
    </p:spTree>
    <p:extLst>
      <p:ext uri="{BB962C8B-B14F-4D97-AF65-F5344CB8AC3E}">
        <p14:creationId xmlns:p14="http://schemas.microsoft.com/office/powerpoint/2010/main" val="103328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Conflict and Mediation Event Observations </a:t>
            </a:r>
            <a:r>
              <a:rPr lang="en-US" dirty="0" smtClean="0">
                <a:sym typeface="Wingdings"/>
              </a:rPr>
              <a:t> Codes based on dictionaries and ontologies that are optimized for conflict resolution.</a:t>
            </a:r>
          </a:p>
          <a:p>
            <a:endParaRPr lang="en-US" dirty="0" smtClean="0"/>
          </a:p>
          <a:p>
            <a:r>
              <a:rPr lang="en-US" dirty="0" smtClean="0"/>
              <a:t>http://</a:t>
            </a:r>
            <a:r>
              <a:rPr lang="en-US" dirty="0" err="1" smtClean="0"/>
              <a:t>eventdata.parusanalytics.com</a:t>
            </a:r>
            <a:r>
              <a:rPr lang="en-US" dirty="0" smtClean="0"/>
              <a:t>/</a:t>
            </a:r>
            <a:r>
              <a:rPr lang="en-US" dirty="0" err="1" smtClean="0"/>
              <a:t>papers.dir</a:t>
            </a:r>
            <a:r>
              <a:rPr lang="en-US" dirty="0" smtClean="0"/>
              <a:t>/Gerner.APSA.02.pdf</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5</a:t>
            </a:fld>
            <a:endParaRPr lang="en-US"/>
          </a:p>
        </p:txBody>
      </p:sp>
    </p:spTree>
    <p:extLst>
      <p:ext uri="{BB962C8B-B14F-4D97-AF65-F5344CB8AC3E}">
        <p14:creationId xmlns:p14="http://schemas.microsoft.com/office/powerpoint/2010/main" val="33656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Goal of this work is to create a pipeline that will allow non-computer scientists to extract both small and large amounts of political events from news documents.</a:t>
            </a:r>
          </a:p>
          <a:p>
            <a:endParaRPr lang="en-US" baseline="0" dirty="0" smtClean="0"/>
          </a:p>
          <a:p>
            <a:r>
              <a:rPr lang="en-US" baseline="0" dirty="0" smtClean="0"/>
              <a:t>Because of the users of the pipeline we had requirements that the system:</a:t>
            </a:r>
          </a:p>
          <a:p>
            <a:pPr marL="228600" indent="-228600">
              <a:buAutoNum type="arabicParenBoth"/>
            </a:pPr>
            <a:r>
              <a:rPr lang="en-US" baseline="0" dirty="0" smtClean="0"/>
              <a:t>Must use MongoDB</a:t>
            </a:r>
          </a:p>
          <a:p>
            <a:pPr marL="228600" indent="-228600">
              <a:buAutoNum type="arabicParenBoth"/>
            </a:pPr>
            <a:r>
              <a:rPr lang="en-US" baseline="0" dirty="0" smtClean="0"/>
              <a:t>Must be deployable locally on laptops and desktop machines</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6</a:t>
            </a:fld>
            <a:endParaRPr lang="en-US"/>
          </a:p>
        </p:txBody>
      </p:sp>
    </p:spTree>
    <p:extLst>
      <p:ext uri="{BB962C8B-B14F-4D97-AF65-F5344CB8AC3E}">
        <p14:creationId xmlns:p14="http://schemas.microsoft.com/office/powerpoint/2010/main" val="44353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&lt;See bullets&gt;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Containerizing and distributing the processing step has several advantages in addition to the ability to distribute across machines: the per-container threads, batch size, and memory can be adapted to increase processing speed, containers can be automatically restarted on failure, and the architecture becomes</a:t>
            </a:r>
          </a:p>
          <a:p>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7</a:t>
            </a:fld>
            <a:endParaRPr lang="en-US"/>
          </a:p>
        </p:txBody>
      </p:sp>
    </p:spTree>
    <p:extLst>
      <p:ext uri="{BB962C8B-B14F-4D97-AF65-F5344CB8AC3E}">
        <p14:creationId xmlns:p14="http://schemas.microsoft.com/office/powerpoint/2010/main" val="1817781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Figure 1 displays the components of the system. Raw data is uploaded from webpages into a MongoDB. This is a common interface for storing data but it is not essential to the Biryani system. Data is transferred from Mongo or an API to a RabbitMQ. This queue is a persistent storage and the entry point to Biryani. Containers are spun up as consumers of the data queue. The containers run the Stanford CoreNLP process with multiple threads. The data in each container is written to a local SQLite database. </a:t>
            </a:r>
          </a:p>
          <a:p>
            <a:endParaRPr lang="en-US" dirty="0" smtClean="0"/>
          </a:p>
          <a:p>
            <a:r>
              <a:rPr lang="en-US" dirty="0" smtClean="0"/>
              <a:t>Not</a:t>
            </a:r>
            <a:r>
              <a:rPr lang="en-US" baseline="0" dirty="0" smtClean="0"/>
              <a:t> shown: logging using the ELK stack (</a:t>
            </a:r>
            <a:r>
              <a:rPr lang="en-US" sz="1200" b="0" i="0" kern="1200" dirty="0" err="1" smtClean="0">
                <a:solidFill>
                  <a:schemeClr val="tx1"/>
                </a:solidFill>
                <a:effectLst/>
                <a:latin typeface="+mn-lt"/>
                <a:ea typeface="+mn-ea"/>
                <a:cs typeface="+mn-cs"/>
              </a:rPr>
              <a:t>Elasticsearch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Logstash</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Kibana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8</a:t>
            </a:fld>
            <a:endParaRPr lang="en-US"/>
          </a:p>
        </p:txBody>
      </p:sp>
    </p:spTree>
    <p:extLst>
      <p:ext uri="{BB962C8B-B14F-4D97-AF65-F5344CB8AC3E}">
        <p14:creationId xmlns:p14="http://schemas.microsoft.com/office/powerpoint/2010/main" val="76157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Optimal estimation algorithm that predicts a parameter of interest</a:t>
            </a:r>
          </a:p>
          <a:p>
            <a:endParaRPr lang="en-US" dirty="0" smtClean="0"/>
          </a:p>
          <a:p>
            <a:r>
              <a:rPr lang="en-US" dirty="0" smtClean="0"/>
              <a:t>Note: we also tried optimizing threads but we did not</a:t>
            </a:r>
            <a:r>
              <a:rPr lang="en-US" baseline="0" dirty="0" smtClean="0"/>
              <a:t> see great performance.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9</a:t>
            </a:fld>
            <a:endParaRPr lang="en-US"/>
          </a:p>
        </p:txBody>
      </p:sp>
    </p:spTree>
    <p:extLst>
      <p:ext uri="{BB962C8B-B14F-4D97-AF65-F5344CB8AC3E}">
        <p14:creationId xmlns:p14="http://schemas.microsoft.com/office/powerpoint/2010/main" val="102357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experiment over a 1K documents show</a:t>
            </a:r>
            <a:r>
              <a:rPr lang="en-US" baseline="0" dirty="0" smtClean="0"/>
              <a:t> a clear optimum at 200 Batch</a:t>
            </a:r>
          </a:p>
          <a:p>
            <a:r>
              <a:rPr lang="en-US" baseline="0" smtClean="0"/>
              <a:t>Larger experiment </a:t>
            </a:r>
            <a:r>
              <a:rPr lang="en-US" baseline="0" dirty="0" smtClean="0"/>
              <a:t>showed </a:t>
            </a:r>
            <a:r>
              <a:rPr lang="en-US" baseline="0" smtClean="0"/>
              <a:t>batch optimums also exist.</a:t>
            </a:r>
            <a:endParaRPr lang="en-US" dirty="0"/>
          </a:p>
        </p:txBody>
      </p:sp>
      <p:sp>
        <p:nvSpPr>
          <p:cNvPr id="4" name="Slide Number Placeholder 3"/>
          <p:cNvSpPr>
            <a:spLocks noGrp="1"/>
          </p:cNvSpPr>
          <p:nvPr>
            <p:ph type="sldNum" sz="quarter" idx="10"/>
          </p:nvPr>
        </p:nvSpPr>
        <p:spPr/>
        <p:txBody>
          <a:bodyPr/>
          <a:lstStyle/>
          <a:p>
            <a:fld id="{AFE552E3-2FD8-444F-86F8-CC2ABEEB1F2C}" type="slidenum">
              <a:rPr lang="en-US" smtClean="0"/>
              <a:t>12</a:t>
            </a:fld>
            <a:endParaRPr lang="en-US"/>
          </a:p>
        </p:txBody>
      </p:sp>
    </p:spTree>
    <p:extLst>
      <p:ext uri="{BB962C8B-B14F-4D97-AF65-F5344CB8AC3E}">
        <p14:creationId xmlns:p14="http://schemas.microsoft.com/office/powerpoint/2010/main" val="193832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0218A-AF6B-1F4A-8522-F6841EA0C94A}"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98232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0218A-AF6B-1F4A-8522-F6841EA0C94A}"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64625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0218A-AF6B-1F4A-8522-F6841EA0C94A}"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48920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0218A-AF6B-1F4A-8522-F6841EA0C94A}"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94027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0218A-AF6B-1F4A-8522-F6841EA0C94A}" type="datetimeFigureOut">
              <a:rPr lang="en-US" smtClean="0"/>
              <a:t>12/13/17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94392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0218A-AF6B-1F4A-8522-F6841EA0C94A}"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81880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0218A-AF6B-1F4A-8522-F6841EA0C94A}" type="datetimeFigureOut">
              <a:rPr lang="en-US" smtClean="0"/>
              <a:t>12/13/17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33340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0218A-AF6B-1F4A-8522-F6841EA0C94A}" type="datetimeFigureOut">
              <a:rPr lang="en-US" smtClean="0"/>
              <a:t>12/13/17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511389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0218A-AF6B-1F4A-8522-F6841EA0C94A}" type="datetimeFigureOut">
              <a:rPr lang="en-US" smtClean="0"/>
              <a:t>12/13/17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49093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0218A-AF6B-1F4A-8522-F6841EA0C94A}"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130076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0218A-AF6B-1F4A-8522-F6841EA0C94A}" type="datetimeFigureOut">
              <a:rPr lang="en-US" smtClean="0"/>
              <a:t>12/13/17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AB0482-84E2-7044-9E12-4CAD6594AD69}" type="slidenum">
              <a:rPr lang="en-US" smtClean="0"/>
              <a:t>‹#›</a:t>
            </a:fld>
            <a:endParaRPr lang="en-US"/>
          </a:p>
        </p:txBody>
      </p:sp>
    </p:spTree>
    <p:extLst>
      <p:ext uri="{BB962C8B-B14F-4D97-AF65-F5344CB8AC3E}">
        <p14:creationId xmlns:p14="http://schemas.microsoft.com/office/powerpoint/2010/main" val="548500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0218A-AF6B-1F4A-8522-F6841EA0C94A}" type="datetimeFigureOut">
              <a:rPr lang="en-US" smtClean="0"/>
              <a:t>12/13/17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B0482-84E2-7044-9E12-4CAD6594AD69}" type="slidenum">
              <a:rPr lang="en-US" smtClean="0"/>
              <a:t>‹#›</a:t>
            </a:fld>
            <a:endParaRPr lang="en-US"/>
          </a:p>
        </p:txBody>
      </p:sp>
    </p:spTree>
    <p:extLst>
      <p:ext uri="{BB962C8B-B14F-4D97-AF65-F5344CB8AC3E}">
        <p14:creationId xmlns:p14="http://schemas.microsoft.com/office/powerpoint/2010/main" val="108171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hristangrant.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hyperlink" Target="mailto:jill.Irvine@ou.edu"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mmons.wikimedia.org/wiki/File:Bangladeshi_Biryani.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4628" y="350352"/>
            <a:ext cx="9144000" cy="2114274"/>
          </a:xfrm>
        </p:spPr>
        <p:txBody>
          <a:bodyPr anchor="t">
            <a:normAutofit fontScale="90000"/>
          </a:bodyPr>
          <a:lstStyle/>
          <a:p>
            <a:r>
              <a:rPr lang="en-US" dirty="0" smtClean="0">
                <a:hlinkClick r:id="rId3"/>
              </a:rPr>
              <a:t>Adaptive </a:t>
            </a:r>
            <a:r>
              <a:rPr lang="en-US" dirty="0">
                <a:hlinkClick r:id="rId3"/>
              </a:rPr>
              <a:t>Scalable Pipelines for Political Event Data Generation</a:t>
            </a:r>
            <a:endParaRPr lang="en-US" dirty="0"/>
          </a:p>
        </p:txBody>
      </p:sp>
      <p:pic>
        <p:nvPicPr>
          <p:cNvPr id="6" name="Picture 5"/>
          <p:cNvPicPr>
            <a:picLocks noChangeAspect="1"/>
          </p:cNvPicPr>
          <p:nvPr/>
        </p:nvPicPr>
        <p:blipFill>
          <a:blip r:embed="rId4"/>
          <a:stretch>
            <a:fillRect/>
          </a:stretch>
        </p:blipFill>
        <p:spPr>
          <a:xfrm>
            <a:off x="515930" y="3951098"/>
            <a:ext cx="3873500" cy="1384300"/>
          </a:xfrm>
          <a:prstGeom prst="rect">
            <a:avLst/>
          </a:prstGeom>
        </p:spPr>
      </p:pic>
      <p:pic>
        <p:nvPicPr>
          <p:cNvPr id="7" name="Picture 6"/>
          <p:cNvPicPr>
            <a:picLocks noChangeAspect="1"/>
          </p:cNvPicPr>
          <p:nvPr/>
        </p:nvPicPr>
        <p:blipFill>
          <a:blip r:embed="rId5"/>
          <a:stretch>
            <a:fillRect/>
          </a:stretch>
        </p:blipFill>
        <p:spPr>
          <a:xfrm>
            <a:off x="466831" y="5430649"/>
            <a:ext cx="4660900" cy="1231900"/>
          </a:xfrm>
          <a:prstGeom prst="rect">
            <a:avLst/>
          </a:prstGeom>
        </p:spPr>
      </p:pic>
      <p:pic>
        <p:nvPicPr>
          <p:cNvPr id="8" name="Picture 7"/>
          <p:cNvPicPr>
            <a:picLocks noChangeAspect="1"/>
          </p:cNvPicPr>
          <p:nvPr/>
        </p:nvPicPr>
        <p:blipFill>
          <a:blip r:embed="rId6"/>
          <a:stretch>
            <a:fillRect/>
          </a:stretch>
        </p:blipFill>
        <p:spPr>
          <a:xfrm>
            <a:off x="7363428" y="5445671"/>
            <a:ext cx="3378200" cy="1168400"/>
          </a:xfrm>
          <a:prstGeom prst="rect">
            <a:avLst/>
          </a:prstGeom>
        </p:spPr>
      </p:pic>
      <p:pic>
        <p:nvPicPr>
          <p:cNvPr id="9" name="Picture 8"/>
          <p:cNvPicPr>
            <a:picLocks noChangeAspect="1"/>
          </p:cNvPicPr>
          <p:nvPr/>
        </p:nvPicPr>
        <p:blipFill>
          <a:blip r:embed="rId7"/>
          <a:stretch>
            <a:fillRect/>
          </a:stretch>
        </p:blipFill>
        <p:spPr>
          <a:xfrm>
            <a:off x="6087078" y="4045883"/>
            <a:ext cx="5930900" cy="1282700"/>
          </a:xfrm>
          <a:prstGeom prst="rect">
            <a:avLst/>
          </a:prstGeom>
        </p:spPr>
      </p:pic>
      <p:sp>
        <p:nvSpPr>
          <p:cNvPr id="10" name="TextBox 9"/>
          <p:cNvSpPr txBox="1"/>
          <p:nvPr/>
        </p:nvSpPr>
        <p:spPr>
          <a:xfrm>
            <a:off x="3714871" y="1913546"/>
            <a:ext cx="4683513" cy="1292662"/>
          </a:xfrm>
          <a:prstGeom prst="rect">
            <a:avLst/>
          </a:prstGeom>
          <a:noFill/>
        </p:spPr>
        <p:txBody>
          <a:bodyPr wrap="square" rtlCol="0">
            <a:spAutoFit/>
          </a:bodyPr>
          <a:lstStyle/>
          <a:p>
            <a:pPr algn="ctr"/>
            <a:r>
              <a:rPr lang="en-US" b="1" dirty="0" smtClean="0"/>
              <a:t>Presenter</a:t>
            </a:r>
          </a:p>
          <a:p>
            <a:pPr algn="ctr"/>
            <a:r>
              <a:rPr lang="en-US" sz="2400" dirty="0" smtClean="0"/>
              <a:t>Ahmad Mustafa</a:t>
            </a:r>
          </a:p>
          <a:p>
            <a:pPr algn="ctr"/>
            <a:r>
              <a:rPr lang="en-US" dirty="0" smtClean="0"/>
              <a:t>University of Texas at Dallas</a:t>
            </a:r>
          </a:p>
          <a:p>
            <a:pPr algn="ctr"/>
            <a:r>
              <a:rPr lang="en-US" dirty="0" err="1" smtClean="0"/>
              <a:t>ahmad.mustafa@utdallas.edu</a:t>
            </a:r>
            <a:endParaRPr lang="en-US" dirty="0"/>
          </a:p>
        </p:txBody>
      </p:sp>
    </p:spTree>
    <p:extLst>
      <p:ext uri="{BB962C8B-B14F-4D97-AF65-F5344CB8AC3E}">
        <p14:creationId xmlns:p14="http://schemas.microsoft.com/office/powerpoint/2010/main" val="1429486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Environment</a:t>
            </a:r>
            <a:endParaRPr lang="en-US" dirty="0"/>
          </a:p>
        </p:txBody>
      </p:sp>
      <p:sp>
        <p:nvSpPr>
          <p:cNvPr id="3" name="Content Placeholder 2"/>
          <p:cNvSpPr>
            <a:spLocks noGrp="1"/>
          </p:cNvSpPr>
          <p:nvPr>
            <p:ph idx="1"/>
          </p:nvPr>
        </p:nvSpPr>
        <p:spPr/>
        <p:txBody>
          <a:bodyPr anchor="ctr"/>
          <a:lstStyle/>
          <a:p>
            <a:r>
              <a:rPr lang="en-US" dirty="0" smtClean="0"/>
              <a:t>Machines</a:t>
            </a:r>
          </a:p>
          <a:p>
            <a:pPr lvl="1"/>
            <a:r>
              <a:rPr lang="en-US" b="1" dirty="0" smtClean="0"/>
              <a:t>Processing machine</a:t>
            </a:r>
            <a:r>
              <a:rPr lang="en-US" dirty="0" smtClean="0"/>
              <a:t>: Intel® Core™ i7-6950X CPU @ 3.00GHz CPU with 20 total cores and 126 GBs of RAM</a:t>
            </a:r>
          </a:p>
          <a:p>
            <a:pPr lvl="1"/>
            <a:r>
              <a:rPr lang="en-US" b="1" dirty="0" smtClean="0"/>
              <a:t>Data Storage</a:t>
            </a:r>
            <a:r>
              <a:rPr lang="en-US" dirty="0" smtClean="0"/>
              <a:t>: Intel® Xeon® CPU X5687 @ 3.60GHz with 16 total cores and 96 GBs of RAM</a:t>
            </a:r>
          </a:p>
          <a:p>
            <a:pPr lvl="1"/>
            <a:r>
              <a:rPr lang="en-US" b="1" dirty="0" smtClean="0"/>
              <a:t>Laptop</a:t>
            </a:r>
            <a:r>
              <a:rPr lang="en-US" dirty="0" smtClean="0"/>
              <a:t>: Intel® Xeon® CPU @ 2.30GHz, 4 cores, and 16GB of RAM.</a:t>
            </a:r>
          </a:p>
          <a:p>
            <a:pPr lvl="1"/>
            <a:endParaRPr lang="en-US" dirty="0" smtClean="0"/>
          </a:p>
          <a:p>
            <a:r>
              <a:rPr lang="en-US" dirty="0" smtClean="0"/>
              <a:t>Data Sets</a:t>
            </a:r>
          </a:p>
          <a:p>
            <a:pPr lvl="1"/>
            <a:r>
              <a:rPr lang="en-US" dirty="0" smtClean="0"/>
              <a:t>English </a:t>
            </a:r>
            <a:r>
              <a:rPr lang="en-US" dirty="0" err="1" smtClean="0"/>
              <a:t>Gigaword</a:t>
            </a:r>
            <a:r>
              <a:rPr lang="en-US" dirty="0" smtClean="0"/>
              <a:t> corpus (4 Million Documents, 12 gigabytes)</a:t>
            </a:r>
          </a:p>
        </p:txBody>
      </p:sp>
    </p:spTree>
    <p:extLst>
      <p:ext uri="{BB962C8B-B14F-4D97-AF65-F5344CB8AC3E}">
        <p14:creationId xmlns:p14="http://schemas.microsoft.com/office/powerpoint/2010/main" val="943813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a:xfrm>
            <a:off x="838200" y="1329680"/>
            <a:ext cx="10515600" cy="4351338"/>
          </a:xfrm>
        </p:spPr>
        <p:txBody>
          <a:bodyPr anchor="ctr"/>
          <a:lstStyle/>
          <a:p>
            <a:r>
              <a:rPr lang="en-US" dirty="0" smtClean="0"/>
              <a:t>Experiment 1: Optimal and thread batch size.</a:t>
            </a:r>
          </a:p>
          <a:p>
            <a:endParaRPr lang="en-US" dirty="0" smtClean="0"/>
          </a:p>
          <a:p>
            <a:r>
              <a:rPr lang="en-US" dirty="0" smtClean="0"/>
              <a:t>Experiment 2: </a:t>
            </a:r>
            <a:r>
              <a:rPr lang="en-US" dirty="0" err="1" smtClean="0"/>
              <a:t>Kalman</a:t>
            </a:r>
            <a:r>
              <a:rPr lang="en-US" dirty="0" smtClean="0"/>
              <a:t> Filter performance.</a:t>
            </a:r>
          </a:p>
          <a:p>
            <a:endParaRPr lang="en-US" dirty="0"/>
          </a:p>
          <a:p>
            <a:r>
              <a:rPr lang="en-US" dirty="0" smtClean="0"/>
              <a:t>(Creation of the Terrier Dataset)</a:t>
            </a:r>
            <a:endParaRPr lang="en-US" dirty="0"/>
          </a:p>
        </p:txBody>
      </p:sp>
    </p:spTree>
    <p:extLst>
      <p:ext uri="{BB962C8B-B14F-4D97-AF65-F5344CB8AC3E}">
        <p14:creationId xmlns:p14="http://schemas.microsoft.com/office/powerpoint/2010/main" val="1572662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909722" y="640263"/>
            <a:ext cx="4042410" cy="2162689"/>
          </a:xfrm>
          <a:prstGeom prst="rect">
            <a:avLst/>
          </a:prstGeom>
        </p:spPr>
      </p:pic>
      <p:pic>
        <p:nvPicPr>
          <p:cNvPr id="6" name="Picture 5"/>
          <p:cNvPicPr>
            <a:picLocks noChangeAspect="1"/>
          </p:cNvPicPr>
          <p:nvPr/>
        </p:nvPicPr>
        <p:blipFill>
          <a:blip r:embed="rId4"/>
          <a:stretch>
            <a:fillRect/>
          </a:stretch>
        </p:blipFill>
        <p:spPr>
          <a:xfrm>
            <a:off x="7909723" y="3596096"/>
            <a:ext cx="4042409" cy="2152583"/>
          </a:xfrm>
          <a:prstGeom prst="rect">
            <a:avLst/>
          </a:prstGeom>
        </p:spPr>
      </p:pic>
      <p:sp>
        <p:nvSpPr>
          <p:cNvPr id="2" name="Title 1"/>
          <p:cNvSpPr>
            <a:spLocks noGrp="1"/>
          </p:cNvSpPr>
          <p:nvPr>
            <p:ph type="title"/>
          </p:nvPr>
        </p:nvSpPr>
        <p:spPr>
          <a:xfrm>
            <a:off x="821516" y="640263"/>
            <a:ext cx="6204984" cy="1344975"/>
          </a:xfrm>
        </p:spPr>
        <p:txBody>
          <a:bodyPr>
            <a:normAutofit/>
          </a:bodyPr>
          <a:lstStyle/>
          <a:p>
            <a:r>
              <a:rPr lang="en-US" sz="4000" dirty="0" smtClean="0"/>
              <a:t>Thread </a:t>
            </a:r>
            <a:r>
              <a:rPr lang="en-US" sz="4000" dirty="0"/>
              <a:t>and Batch Size</a:t>
            </a:r>
          </a:p>
        </p:txBody>
      </p:sp>
      <p:sp>
        <p:nvSpPr>
          <p:cNvPr id="3" name="Content Placeholder 2"/>
          <p:cNvSpPr>
            <a:spLocks noGrp="1"/>
          </p:cNvSpPr>
          <p:nvPr>
            <p:ph idx="1"/>
          </p:nvPr>
        </p:nvSpPr>
        <p:spPr>
          <a:xfrm>
            <a:off x="821515" y="2121762"/>
            <a:ext cx="6204984" cy="3626917"/>
          </a:xfrm>
        </p:spPr>
        <p:txBody>
          <a:bodyPr>
            <a:normAutofit/>
          </a:bodyPr>
          <a:lstStyle/>
          <a:p>
            <a:r>
              <a:rPr lang="en-US" sz="2400" dirty="0" smtClean="0"/>
              <a:t>The experiments measures total run time for 1K and 25K documents.</a:t>
            </a:r>
          </a:p>
          <a:p>
            <a:r>
              <a:rPr lang="en-US" sz="2400" dirty="0" smtClean="0"/>
              <a:t>(Lighter and smaller means faster)</a:t>
            </a:r>
          </a:p>
          <a:p>
            <a:r>
              <a:rPr lang="en-US" sz="2400" dirty="0" smtClean="0"/>
              <a:t>We see clear optimal choices for batch sizes and thread size that change over time.</a:t>
            </a:r>
          </a:p>
          <a:p>
            <a:r>
              <a:rPr lang="en-US" sz="2400" dirty="0" smtClean="0"/>
              <a:t>Thread count affected timing less than batch.</a:t>
            </a:r>
          </a:p>
          <a:p>
            <a:r>
              <a:rPr lang="en-US" sz="2400" dirty="0" smtClean="0"/>
              <a:t>This motivates a system to adapt to changing the workload.</a:t>
            </a:r>
          </a:p>
          <a:p>
            <a:endParaRPr lang="en-US" sz="2400" dirty="0"/>
          </a:p>
        </p:txBody>
      </p:sp>
    </p:spTree>
    <p:extLst>
      <p:ext uri="{BB962C8B-B14F-4D97-AF65-F5344CB8AC3E}">
        <p14:creationId xmlns:p14="http://schemas.microsoft.com/office/powerpoint/2010/main" val="2080088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p:cNvPicPr>
            <a:picLocks noChangeAspect="1"/>
          </p:cNvPicPr>
          <p:nvPr/>
        </p:nvPicPr>
        <p:blipFill>
          <a:blip r:embed="rId3"/>
          <a:stretch>
            <a:fillRect/>
          </a:stretch>
        </p:blipFill>
        <p:spPr>
          <a:xfrm>
            <a:off x="7829551" y="2921618"/>
            <a:ext cx="4042410" cy="3203608"/>
          </a:xfrm>
          <a:prstGeom prst="rect">
            <a:avLst/>
          </a:prstGeom>
        </p:spPr>
      </p:pic>
      <p:pic>
        <p:nvPicPr>
          <p:cNvPr id="4" name="Picture 3"/>
          <p:cNvPicPr>
            <a:picLocks noChangeAspect="1"/>
          </p:cNvPicPr>
          <p:nvPr/>
        </p:nvPicPr>
        <p:blipFill>
          <a:blip r:embed="rId4"/>
          <a:stretch>
            <a:fillRect/>
          </a:stretch>
        </p:blipFill>
        <p:spPr>
          <a:xfrm>
            <a:off x="7829551" y="823336"/>
            <a:ext cx="4042409" cy="1253145"/>
          </a:xfrm>
          <a:prstGeom prst="rect">
            <a:avLst/>
          </a:prstGeom>
        </p:spPr>
      </p:pic>
      <p:sp>
        <p:nvSpPr>
          <p:cNvPr id="2" name="Title 1"/>
          <p:cNvSpPr>
            <a:spLocks noGrp="1"/>
          </p:cNvSpPr>
          <p:nvPr>
            <p:ph type="title"/>
          </p:nvPr>
        </p:nvSpPr>
        <p:spPr>
          <a:xfrm>
            <a:off x="821516" y="640263"/>
            <a:ext cx="6204984" cy="1344975"/>
          </a:xfrm>
        </p:spPr>
        <p:txBody>
          <a:bodyPr>
            <a:normAutofit/>
          </a:bodyPr>
          <a:lstStyle/>
          <a:p>
            <a:r>
              <a:rPr lang="en-US" sz="4000"/>
              <a:t>Kalman Filter Performance</a:t>
            </a:r>
          </a:p>
        </p:txBody>
      </p:sp>
      <p:sp>
        <p:nvSpPr>
          <p:cNvPr id="10" name="Content Placeholder 9"/>
          <p:cNvSpPr>
            <a:spLocks noGrp="1"/>
          </p:cNvSpPr>
          <p:nvPr>
            <p:ph idx="1"/>
          </p:nvPr>
        </p:nvSpPr>
        <p:spPr>
          <a:xfrm>
            <a:off x="821515" y="2121762"/>
            <a:ext cx="6204984" cy="3626917"/>
          </a:xfrm>
        </p:spPr>
        <p:txBody>
          <a:bodyPr>
            <a:normAutofit/>
          </a:bodyPr>
          <a:lstStyle/>
          <a:p>
            <a:r>
              <a:rPr lang="en-US" sz="2400" dirty="0" smtClean="0"/>
              <a:t>Adding a </a:t>
            </a:r>
            <a:r>
              <a:rPr lang="en-US" sz="2400" dirty="0" err="1" smtClean="0"/>
              <a:t>Kalman</a:t>
            </a:r>
            <a:r>
              <a:rPr lang="en-US" sz="2400" dirty="0" smtClean="0"/>
              <a:t> filter over the batch sizes shows a performance gain.</a:t>
            </a:r>
          </a:p>
          <a:p>
            <a:r>
              <a:rPr lang="en-US" sz="2400" dirty="0"/>
              <a:t>Compared against a sorted, static data set (best possible performance</a:t>
            </a:r>
            <a:r>
              <a:rPr lang="en-US" sz="2400" dirty="0" smtClean="0"/>
              <a:t>)</a:t>
            </a:r>
            <a:endParaRPr lang="en-US" sz="2400" dirty="0"/>
          </a:p>
          <a:p>
            <a:r>
              <a:rPr lang="en-US" sz="2400" dirty="0"/>
              <a:t>Performance gains of up to 20.33% on a </a:t>
            </a:r>
            <a:r>
              <a:rPr lang="en-US" sz="2400" i="1" dirty="0"/>
              <a:t>laptop-style</a:t>
            </a:r>
            <a:r>
              <a:rPr lang="en-US" sz="2400" dirty="0"/>
              <a:t> configuration</a:t>
            </a:r>
            <a:r>
              <a:rPr lang="en-US" sz="2400" dirty="0" smtClean="0"/>
              <a:t>.</a:t>
            </a:r>
            <a:endParaRPr lang="en-US" sz="2400" dirty="0"/>
          </a:p>
          <a:p>
            <a:r>
              <a:rPr lang="en-US" sz="2400" dirty="0" smtClean="0"/>
              <a:t>Some hyper parameter tuning of the </a:t>
            </a:r>
            <a:r>
              <a:rPr lang="en-US" sz="2400" dirty="0" err="1" smtClean="0"/>
              <a:t>Kalman</a:t>
            </a:r>
            <a:r>
              <a:rPr lang="en-US" sz="2400" dirty="0" smtClean="0"/>
              <a:t> filter is required. But defaults work well.</a:t>
            </a:r>
            <a:endParaRPr lang="en-US" sz="2400" dirty="0"/>
          </a:p>
        </p:txBody>
      </p:sp>
    </p:spTree>
    <p:extLst>
      <p:ext uri="{BB962C8B-B14F-4D97-AF65-F5344CB8AC3E}">
        <p14:creationId xmlns:p14="http://schemas.microsoft.com/office/powerpoint/2010/main" val="1786184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combined scalable container-based pipeline with adaptable .</a:t>
            </a:r>
          </a:p>
          <a:p>
            <a:r>
              <a:rPr lang="en-US" dirty="0" smtClean="0"/>
              <a:t>We added a optimization filter to automatically manage the processing.</a:t>
            </a:r>
          </a:p>
          <a:p>
            <a:r>
              <a:rPr lang="en-US" dirty="0" smtClean="0"/>
              <a:t>We used this pipeline to create one of the largest political event datasets available.</a:t>
            </a:r>
          </a:p>
          <a:p>
            <a:r>
              <a:rPr lang="en-US" dirty="0" smtClean="0"/>
              <a:t>Political scientist can also use Biryani to generate their own data sets.</a:t>
            </a:r>
            <a:endParaRPr lang="en-US" dirty="0"/>
          </a:p>
        </p:txBody>
      </p:sp>
    </p:spTree>
    <p:extLst>
      <p:ext uri="{BB962C8B-B14F-4D97-AF65-F5344CB8AC3E}">
        <p14:creationId xmlns:p14="http://schemas.microsoft.com/office/powerpoint/2010/main" val="1625236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Spring </a:t>
            </a:r>
            <a:r>
              <a:rPr lang="en-US" dirty="0" smtClean="0"/>
              <a:t>2018 </a:t>
            </a:r>
            <a:r>
              <a:rPr lang="mr-IN" dirty="0" smtClean="0"/>
              <a:t>…</a:t>
            </a:r>
            <a:endParaRPr lang="en-US" dirty="0"/>
          </a:p>
        </p:txBody>
      </p:sp>
      <p:pic>
        <p:nvPicPr>
          <p:cNvPr id="4" name="Picture 3"/>
          <p:cNvPicPr>
            <a:picLocks noChangeAspect="1"/>
          </p:cNvPicPr>
          <p:nvPr/>
        </p:nvPicPr>
        <p:blipFill>
          <a:blip r:embed="rId3"/>
          <a:stretch>
            <a:fillRect/>
          </a:stretch>
        </p:blipFill>
        <p:spPr>
          <a:xfrm>
            <a:off x="0" y="1690688"/>
            <a:ext cx="12192000" cy="4136571"/>
          </a:xfrm>
          <a:prstGeom prst="rect">
            <a:avLst/>
          </a:prstGeom>
        </p:spPr>
      </p:pic>
      <p:sp>
        <p:nvSpPr>
          <p:cNvPr id="5" name="TextBox 4"/>
          <p:cNvSpPr txBox="1"/>
          <p:nvPr/>
        </p:nvSpPr>
        <p:spPr>
          <a:xfrm>
            <a:off x="4360190" y="5827259"/>
            <a:ext cx="3471619" cy="369332"/>
          </a:xfrm>
          <a:prstGeom prst="rect">
            <a:avLst/>
          </a:prstGeom>
          <a:noFill/>
        </p:spPr>
        <p:txBody>
          <a:bodyPr wrap="square" rtlCol="0">
            <a:spAutoFit/>
          </a:bodyPr>
          <a:lstStyle/>
          <a:p>
            <a:r>
              <a:rPr lang="en-US" dirty="0" smtClean="0"/>
              <a:t>Email </a:t>
            </a:r>
            <a:r>
              <a:rPr lang="en-US" dirty="0" smtClean="0">
                <a:hlinkClick r:id="rId4"/>
              </a:rPr>
              <a:t>jill.Irvine@ou.edu</a:t>
            </a:r>
            <a:r>
              <a:rPr lang="en-US" dirty="0" smtClean="0"/>
              <a:t> for access</a:t>
            </a:r>
            <a:endParaRPr lang="en-US" dirty="0"/>
          </a:p>
        </p:txBody>
      </p:sp>
    </p:spTree>
    <p:extLst>
      <p:ext uri="{BB962C8B-B14F-4D97-AF65-F5344CB8AC3E}">
        <p14:creationId xmlns:p14="http://schemas.microsoft.com/office/powerpoint/2010/main" val="460927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146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3309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 b="2729"/>
          <a:stretch/>
        </p:blipFill>
        <p:spPr>
          <a:xfrm>
            <a:off x="20" y="10"/>
            <a:ext cx="4635571" cy="6857990"/>
          </a:xfrm>
          <a:prstGeom prst="rect">
            <a:avLst/>
          </a:prstGeom>
          <a:effectLst/>
        </p:spPr>
      </p:pic>
      <p:sp>
        <p:nvSpPr>
          <p:cNvPr id="2" name="Title 1"/>
          <p:cNvSpPr>
            <a:spLocks noGrp="1"/>
          </p:cNvSpPr>
          <p:nvPr>
            <p:ph type="title"/>
          </p:nvPr>
        </p:nvSpPr>
        <p:spPr>
          <a:xfrm>
            <a:off x="4965430" y="629268"/>
            <a:ext cx="6586491" cy="1286160"/>
          </a:xfrm>
        </p:spPr>
        <p:txBody>
          <a:bodyPr anchor="b">
            <a:normAutofit/>
          </a:bodyPr>
          <a:lstStyle/>
          <a:p>
            <a:r>
              <a:rPr lang="en-US" dirty="0"/>
              <a:t>TERRIER Creation</a:t>
            </a:r>
          </a:p>
        </p:txBody>
      </p:sp>
      <p:sp>
        <p:nvSpPr>
          <p:cNvPr id="3" name="Content Placeholder 2"/>
          <p:cNvSpPr>
            <a:spLocks noGrp="1"/>
          </p:cNvSpPr>
          <p:nvPr>
            <p:ph idx="1"/>
          </p:nvPr>
        </p:nvSpPr>
        <p:spPr>
          <a:xfrm>
            <a:off x="4965431" y="2438400"/>
            <a:ext cx="6586489" cy="3785419"/>
          </a:xfrm>
        </p:spPr>
        <p:txBody>
          <a:bodyPr>
            <a:normAutofit fontScale="92500" lnSpcReduction="10000"/>
          </a:bodyPr>
          <a:lstStyle/>
          <a:p>
            <a:r>
              <a:rPr lang="en-US" sz="2000" dirty="0" smtClean="0">
                <a:solidFill>
                  <a:schemeClr val="accent5">
                    <a:lumMod val="75000"/>
                  </a:schemeClr>
                </a:solidFill>
              </a:rPr>
              <a:t>TERRIER is a machine-coded political event dataset covering 1979 to 2015</a:t>
            </a:r>
          </a:p>
          <a:p>
            <a:r>
              <a:rPr lang="en-US" sz="2000" dirty="0" smtClean="0">
                <a:solidFill>
                  <a:schemeClr val="accent5">
                    <a:lumMod val="75000"/>
                  </a:schemeClr>
                </a:solidFill>
              </a:rPr>
              <a:t>Event data records the interactions between political actors that are reported in news text</a:t>
            </a:r>
          </a:p>
          <a:p>
            <a:r>
              <a:rPr lang="en-US" sz="2000" dirty="0" smtClean="0">
                <a:solidFill>
                  <a:schemeClr val="accent5">
                    <a:lumMod val="75000"/>
                  </a:schemeClr>
                </a:solidFill>
              </a:rPr>
              <a:t>Terrier </a:t>
            </a:r>
            <a:r>
              <a:rPr lang="en-US" sz="2000" dirty="0">
                <a:solidFill>
                  <a:schemeClr val="accent5">
                    <a:lumMod val="75000"/>
                  </a:schemeClr>
                </a:solidFill>
              </a:rPr>
              <a:t>creation used Biryani and Birdcage</a:t>
            </a:r>
          </a:p>
          <a:p>
            <a:r>
              <a:rPr lang="en-US" sz="2000" dirty="0" smtClean="0">
                <a:ln w="0"/>
                <a:solidFill>
                  <a:schemeClr val="accent5">
                    <a:lumMod val="75000"/>
                  </a:schemeClr>
                </a:solidFill>
                <a:effectLst>
                  <a:outerShdw blurRad="38100" dist="25400" dir="5400000" algn="ctr" rotWithShape="0">
                    <a:srgbClr val="6E747A">
                      <a:alpha val="43000"/>
                    </a:srgbClr>
                  </a:outerShdw>
                </a:effectLst>
              </a:rPr>
              <a:t>~ 900K sample is available now</a:t>
            </a:r>
          </a:p>
          <a:p>
            <a:r>
              <a:rPr lang="en-US" sz="2000" dirty="0" smtClean="0">
                <a:ln w="0"/>
                <a:solidFill>
                  <a:schemeClr val="accent5">
                    <a:lumMod val="75000"/>
                  </a:schemeClr>
                </a:solidFill>
                <a:effectLst>
                  <a:outerShdw blurRad="38100" dist="25400" dir="5400000" algn="ctr" rotWithShape="0">
                    <a:srgbClr val="6E747A">
                      <a:alpha val="43000"/>
                    </a:srgbClr>
                  </a:outerShdw>
                </a:effectLst>
              </a:rPr>
              <a:t>Uses the CAMEO ontology for actor/action representation</a:t>
            </a:r>
          </a:p>
          <a:p>
            <a:r>
              <a:rPr lang="en-US" sz="2000" dirty="0" smtClean="0">
                <a:ln w="0"/>
                <a:solidFill>
                  <a:schemeClr val="accent5">
                    <a:lumMod val="75000"/>
                  </a:schemeClr>
                </a:solidFill>
                <a:effectLst>
                  <a:outerShdw blurRad="38100" dist="25400" dir="5400000" algn="ctr" rotWithShape="0">
                    <a:srgbClr val="6E747A">
                      <a:alpha val="43000"/>
                    </a:srgbClr>
                  </a:outerShdw>
                </a:effectLst>
              </a:rPr>
              <a:t>It includes the complete archives of all major US and international newspapers and wire services going back to the 1970</a:t>
            </a:r>
          </a:p>
          <a:p>
            <a:r>
              <a:rPr lang="en-US" sz="2000" dirty="0" smtClean="0">
                <a:ln w="0"/>
                <a:solidFill>
                  <a:schemeClr val="accent5">
                    <a:lumMod val="75000"/>
                  </a:schemeClr>
                </a:solidFill>
                <a:effectLst>
                  <a:outerShdw blurRad="38100" dist="25400" dir="5400000" algn="ctr" rotWithShape="0">
                    <a:srgbClr val="6E747A">
                      <a:alpha val="43000"/>
                    </a:srgbClr>
                  </a:outerShdw>
                </a:effectLst>
              </a:rPr>
              <a:t>Will be the largest data set of its kind</a:t>
            </a:r>
          </a:p>
          <a:p>
            <a:r>
              <a:rPr lang="en-US" sz="2000" dirty="0" smtClean="0">
                <a:solidFill>
                  <a:schemeClr val="accent5">
                    <a:lumMod val="75000"/>
                  </a:schemeClr>
                </a:solidFill>
              </a:rPr>
              <a:t>May 2018 Adding </a:t>
            </a:r>
            <a:r>
              <a:rPr lang="en-US" sz="2000" b="1" dirty="0" smtClean="0">
                <a:solidFill>
                  <a:schemeClr val="accent5">
                    <a:lumMod val="75000"/>
                  </a:schemeClr>
                </a:solidFill>
              </a:rPr>
              <a:t>Arabic</a:t>
            </a:r>
            <a:r>
              <a:rPr lang="en-US" sz="2000" dirty="0" smtClean="0">
                <a:solidFill>
                  <a:schemeClr val="accent5">
                    <a:lumMod val="75000"/>
                  </a:schemeClr>
                </a:solidFill>
              </a:rPr>
              <a:t> and </a:t>
            </a:r>
            <a:r>
              <a:rPr lang="en-US" sz="2000" b="1" dirty="0" smtClean="0">
                <a:solidFill>
                  <a:schemeClr val="accent5">
                    <a:lumMod val="75000"/>
                  </a:schemeClr>
                </a:solidFill>
              </a:rPr>
              <a:t>Spanish</a:t>
            </a:r>
            <a:r>
              <a:rPr lang="en-US" sz="2000" dirty="0" smtClean="0">
                <a:solidFill>
                  <a:schemeClr val="accent5">
                    <a:lumMod val="75000"/>
                  </a:schemeClr>
                </a:solidFill>
              </a:rPr>
              <a:t> (ISA)</a:t>
            </a:r>
          </a:p>
          <a:p>
            <a:endParaRPr lang="en-US" sz="2000" dirty="0"/>
          </a:p>
        </p:txBody>
      </p:sp>
    </p:spTree>
    <p:extLst>
      <p:ext uri="{BB962C8B-B14F-4D97-AF65-F5344CB8AC3E}">
        <p14:creationId xmlns:p14="http://schemas.microsoft.com/office/powerpoint/2010/main" val="1575144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Biryani Figure </a:t>
            </a:r>
            <a:r>
              <a:rPr lang="en-US" dirty="0" smtClean="0">
                <a:hlinkClick r:id="rId2"/>
              </a:rPr>
              <a:t>https://commons.wikimedia.org/wiki/File:Bangladeshi_Biryani.jpg</a:t>
            </a:r>
            <a:endParaRPr lang="en-US" dirty="0" smtClean="0"/>
          </a:p>
          <a:p>
            <a:r>
              <a:rPr lang="en-US" dirty="0"/>
              <a:t>Protest https://</a:t>
            </a:r>
            <a:r>
              <a:rPr lang="en-US" dirty="0" err="1"/>
              <a:t>www.flickr.com</a:t>
            </a:r>
            <a:r>
              <a:rPr lang="en-US" dirty="0"/>
              <a:t>/photos/</a:t>
            </a:r>
            <a:r>
              <a:rPr lang="en-US" dirty="0" err="1"/>
              <a:t>johnnysilvercloud</a:t>
            </a:r>
            <a:r>
              <a:rPr lang="en-US" dirty="0"/>
              <a:t>/28476745294</a:t>
            </a:r>
          </a:p>
        </p:txBody>
      </p:sp>
    </p:spTree>
    <p:extLst>
      <p:ext uri="{BB962C8B-B14F-4D97-AF65-F5344CB8AC3E}">
        <p14:creationId xmlns:p14="http://schemas.microsoft.com/office/powerpoint/2010/main" val="88213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9680" y="2045705"/>
            <a:ext cx="2108200" cy="2108200"/>
          </a:xfrm>
          <a:prstGeom prst="rect">
            <a:avLst/>
          </a:prstGeom>
        </p:spPr>
      </p:pic>
      <p:pic>
        <p:nvPicPr>
          <p:cNvPr id="5" name="Picture 4"/>
          <p:cNvPicPr>
            <a:picLocks noChangeAspect="1"/>
          </p:cNvPicPr>
          <p:nvPr/>
        </p:nvPicPr>
        <p:blipFill>
          <a:blip r:embed="rId4"/>
          <a:stretch>
            <a:fillRect/>
          </a:stretch>
        </p:blipFill>
        <p:spPr>
          <a:xfrm>
            <a:off x="2995448" y="2261604"/>
            <a:ext cx="4089400" cy="1676400"/>
          </a:xfrm>
          <a:prstGeom prst="rect">
            <a:avLst/>
          </a:prstGeom>
        </p:spPr>
      </p:pic>
      <p:pic>
        <p:nvPicPr>
          <p:cNvPr id="6" name="Picture 5"/>
          <p:cNvPicPr>
            <a:picLocks noChangeAspect="1"/>
          </p:cNvPicPr>
          <p:nvPr/>
        </p:nvPicPr>
        <p:blipFill>
          <a:blip r:embed="rId5"/>
          <a:stretch>
            <a:fillRect/>
          </a:stretch>
        </p:blipFill>
        <p:spPr>
          <a:xfrm>
            <a:off x="7442416" y="2462249"/>
            <a:ext cx="3911384" cy="1275111"/>
          </a:xfrm>
          <a:prstGeom prst="rect">
            <a:avLst/>
          </a:prstGeom>
        </p:spPr>
      </p:pic>
      <p:pic>
        <p:nvPicPr>
          <p:cNvPr id="7" name="Picture 6"/>
          <p:cNvPicPr>
            <a:picLocks noChangeAspect="1"/>
          </p:cNvPicPr>
          <p:nvPr/>
        </p:nvPicPr>
        <p:blipFill>
          <a:blip r:embed="rId6"/>
          <a:stretch>
            <a:fillRect/>
          </a:stretch>
        </p:blipFill>
        <p:spPr>
          <a:xfrm>
            <a:off x="529680" y="4630381"/>
            <a:ext cx="7112000" cy="1397000"/>
          </a:xfrm>
          <a:prstGeom prst="rect">
            <a:avLst/>
          </a:prstGeom>
        </p:spPr>
      </p:pic>
      <p:pic>
        <p:nvPicPr>
          <p:cNvPr id="8" name="Picture 7"/>
          <p:cNvPicPr>
            <a:picLocks noChangeAspect="1"/>
          </p:cNvPicPr>
          <p:nvPr/>
        </p:nvPicPr>
        <p:blipFill>
          <a:blip r:embed="rId7"/>
          <a:stretch>
            <a:fillRect/>
          </a:stretch>
        </p:blipFill>
        <p:spPr>
          <a:xfrm>
            <a:off x="8662243" y="4436077"/>
            <a:ext cx="2632199" cy="1360847"/>
          </a:xfrm>
          <a:prstGeom prst="rect">
            <a:avLst/>
          </a:prstGeom>
        </p:spPr>
      </p:pic>
      <p:sp>
        <p:nvSpPr>
          <p:cNvPr id="10" name="Title 9"/>
          <p:cNvSpPr>
            <a:spLocks noGrp="1"/>
          </p:cNvSpPr>
          <p:nvPr>
            <p:ph type="title"/>
          </p:nvPr>
        </p:nvSpPr>
        <p:spPr>
          <a:xfrm>
            <a:off x="838200" y="660210"/>
            <a:ext cx="10515600" cy="1325563"/>
          </a:xfrm>
        </p:spPr>
        <p:txBody>
          <a:bodyPr>
            <a:normAutofit fontScale="90000"/>
          </a:bodyPr>
          <a:lstStyle/>
          <a:p>
            <a:r>
              <a:rPr lang="en-US" dirty="0">
                <a:solidFill>
                  <a:srgbClr val="FF0000"/>
                </a:solidFill>
              </a:rPr>
              <a:t>NSF #</a:t>
            </a:r>
            <a:r>
              <a:rPr lang="en-US" dirty="0" smtClean="0">
                <a:solidFill>
                  <a:srgbClr val="FF0000"/>
                </a:solidFill>
              </a:rPr>
              <a:t>1539302</a:t>
            </a:r>
            <a:r>
              <a:rPr lang="en-US" dirty="0" smtClean="0"/>
              <a:t> RIDIR</a:t>
            </a:r>
            <a:r>
              <a:rPr lang="en-US" dirty="0"/>
              <a:t>: Modernizing Political Event Data for Big Data Social Science Research</a:t>
            </a:r>
            <a:br>
              <a:rPr lang="en-US" dirty="0"/>
            </a:br>
            <a:endParaRPr lang="en-US" dirty="0"/>
          </a:p>
        </p:txBody>
      </p:sp>
    </p:spTree>
    <p:extLst>
      <p:ext uri="{BB962C8B-B14F-4D97-AF65-F5344CB8AC3E}">
        <p14:creationId xmlns:p14="http://schemas.microsoft.com/office/powerpoint/2010/main" val="1324552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chor="ctr"/>
          <a:lstStyle/>
          <a:p>
            <a:r>
              <a:rPr lang="en-US" dirty="0" smtClean="0"/>
              <a:t>Political Event Extraction</a:t>
            </a:r>
          </a:p>
          <a:p>
            <a:r>
              <a:rPr lang="en-US" dirty="0" smtClean="0"/>
              <a:t>Pipeline Architecture</a:t>
            </a:r>
          </a:p>
          <a:p>
            <a:r>
              <a:rPr lang="en-US" dirty="0" err="1" smtClean="0"/>
              <a:t>Kalman</a:t>
            </a:r>
            <a:r>
              <a:rPr lang="en-US" dirty="0" smtClean="0"/>
              <a:t> Filter</a:t>
            </a:r>
          </a:p>
          <a:p>
            <a:r>
              <a:rPr lang="en-US" dirty="0" smtClean="0"/>
              <a:t>Optimizations</a:t>
            </a:r>
          </a:p>
          <a:p>
            <a:r>
              <a:rPr lang="en-US" dirty="0" smtClean="0"/>
              <a:t>Summary</a:t>
            </a:r>
            <a:endParaRPr lang="en-US" dirty="0"/>
          </a:p>
        </p:txBody>
      </p:sp>
    </p:spTree>
    <p:extLst>
      <p:ext uri="{BB962C8B-B14F-4D97-AF65-F5344CB8AC3E}">
        <p14:creationId xmlns:p14="http://schemas.microsoft.com/office/powerpoint/2010/main" val="844842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srcRect l="25661" r="27850"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r>
              <a:rPr lang="en-US" dirty="0"/>
              <a:t>Political Events</a:t>
            </a:r>
          </a:p>
        </p:txBody>
      </p:sp>
      <p:sp>
        <p:nvSpPr>
          <p:cNvPr id="3" name="Content Placeholder 2"/>
          <p:cNvSpPr>
            <a:spLocks noGrp="1"/>
          </p:cNvSpPr>
          <p:nvPr>
            <p:ph idx="1"/>
          </p:nvPr>
        </p:nvSpPr>
        <p:spPr>
          <a:xfrm>
            <a:off x="655321" y="2575034"/>
            <a:ext cx="5120113" cy="3462228"/>
          </a:xfrm>
        </p:spPr>
        <p:txBody>
          <a:bodyPr>
            <a:normAutofit/>
          </a:bodyPr>
          <a:lstStyle/>
          <a:p>
            <a:r>
              <a:rPr lang="en-US" sz="1800" dirty="0" smtClean="0"/>
              <a:t>Governments, Social Scientists, and Political Scientist </a:t>
            </a:r>
            <a:r>
              <a:rPr lang="en-US" sz="1800" dirty="0"/>
              <a:t>are interested in studying events </a:t>
            </a:r>
            <a:r>
              <a:rPr lang="en-US" sz="1800" dirty="0" smtClean="0"/>
              <a:t>around </a:t>
            </a:r>
            <a:r>
              <a:rPr lang="en-US" sz="1800" dirty="0"/>
              <a:t>the </a:t>
            </a:r>
            <a:r>
              <a:rPr lang="en-US" sz="1800" dirty="0" smtClean="0"/>
              <a:t>world. </a:t>
            </a:r>
            <a:endParaRPr lang="en-US" sz="1800" dirty="0"/>
          </a:p>
          <a:p>
            <a:endParaRPr lang="en-US" sz="1800" dirty="0"/>
          </a:p>
          <a:p>
            <a:r>
              <a:rPr lang="en-US" sz="1800" dirty="0" smtClean="0"/>
              <a:t>Researchers spend spend many hours compiling and analyzing news documents.</a:t>
            </a:r>
          </a:p>
          <a:p>
            <a:endParaRPr lang="en-US" sz="1800" dirty="0"/>
          </a:p>
          <a:p>
            <a:r>
              <a:rPr lang="en-US" sz="1800" dirty="0" smtClean="0"/>
              <a:t>This grant came into an agreement with Lexis Nexis to obtain a large collection of US, multilingual, and International news documents.</a:t>
            </a:r>
            <a:endParaRPr lang="en-US" sz="1800" dirty="0"/>
          </a:p>
        </p:txBody>
      </p:sp>
    </p:spTree>
    <p:extLst>
      <p:ext uri="{BB962C8B-B14F-4D97-AF65-F5344CB8AC3E}">
        <p14:creationId xmlns:p14="http://schemas.microsoft.com/office/powerpoint/2010/main" val="150920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Event Extraction</a:t>
            </a:r>
          </a:p>
        </p:txBody>
      </p:sp>
      <p:sp>
        <p:nvSpPr>
          <p:cNvPr id="3" name="Content Placeholder 2"/>
          <p:cNvSpPr>
            <a:spLocks noGrp="1"/>
          </p:cNvSpPr>
          <p:nvPr>
            <p:ph idx="1"/>
          </p:nvPr>
        </p:nvSpPr>
        <p:spPr/>
        <p:txBody>
          <a:bodyPr/>
          <a:lstStyle/>
          <a:p>
            <a:pPr lvl="1"/>
            <a:endParaRPr lang="en-US" dirty="0" smtClean="0"/>
          </a:p>
          <a:p>
            <a:pPr marL="457200" lvl="1" indent="0">
              <a:buNone/>
            </a:pPr>
            <a:r>
              <a:rPr lang="en-US" dirty="0" smtClean="0"/>
              <a:t>A </a:t>
            </a:r>
            <a:r>
              <a:rPr lang="en-US" dirty="0"/>
              <a:t>town in western Sudan's South </a:t>
            </a:r>
            <a:r>
              <a:rPr lang="en-US" dirty="0" err="1"/>
              <a:t>Kordofan</a:t>
            </a:r>
            <a:r>
              <a:rPr lang="en-US" dirty="0"/>
              <a:t> state has been recaptured by Sudanese government forces from the rebel Sudan People's Liberation Army  (SPLA</a:t>
            </a:r>
            <a:r>
              <a:rPr lang="en-US" dirty="0" smtClean="0"/>
              <a:t>)</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03793520"/>
              </p:ext>
            </p:extLst>
          </p:nvPr>
        </p:nvGraphicFramePr>
        <p:xfrm>
          <a:off x="1496740" y="4890222"/>
          <a:ext cx="8873892" cy="741680"/>
        </p:xfrm>
        <a:graphic>
          <a:graphicData uri="http://schemas.openxmlformats.org/drawingml/2006/table">
            <a:tbl>
              <a:tblPr firstRow="1" bandRow="1">
                <a:tableStyleId>{5C22544A-7EE6-4342-B048-85BDC9FD1C3A}</a:tableStyleId>
              </a:tblPr>
              <a:tblGrid>
                <a:gridCol w="2957964"/>
                <a:gridCol w="2302933"/>
                <a:gridCol w="3612995"/>
              </a:tblGrid>
              <a:tr h="370840">
                <a:tc>
                  <a:txBody>
                    <a:bodyPr/>
                    <a:lstStyle/>
                    <a:p>
                      <a:r>
                        <a:rPr lang="en-US" dirty="0" smtClean="0"/>
                        <a:t>Actor</a:t>
                      </a:r>
                      <a:endParaRPr lang="en-US" dirty="0"/>
                    </a:p>
                  </a:txBody>
                  <a:tcPr/>
                </a:tc>
                <a:tc>
                  <a:txBody>
                    <a:bodyPr/>
                    <a:lstStyle/>
                    <a:p>
                      <a:r>
                        <a:rPr lang="en-US" dirty="0" smtClean="0"/>
                        <a:t>Event</a:t>
                      </a:r>
                      <a:endParaRPr lang="en-US" dirty="0"/>
                    </a:p>
                  </a:txBody>
                  <a:tcPr/>
                </a:tc>
                <a:tc>
                  <a:txBody>
                    <a:bodyPr/>
                    <a:lstStyle/>
                    <a:p>
                      <a:r>
                        <a:rPr lang="en-US" dirty="0" smtClean="0"/>
                        <a:t>Target</a:t>
                      </a:r>
                      <a:endParaRPr lang="en-US" dirty="0"/>
                    </a:p>
                  </a:txBody>
                  <a:tcPr/>
                </a:tc>
              </a:tr>
              <a:tr h="370840">
                <a:tc>
                  <a:txBody>
                    <a:bodyPr/>
                    <a:lstStyle/>
                    <a:p>
                      <a:r>
                        <a:rPr lang="en-US" dirty="0" smtClean="0"/>
                        <a:t>Sudanese Military</a:t>
                      </a:r>
                      <a:endParaRPr lang="en-US" dirty="0"/>
                    </a:p>
                  </a:txBody>
                  <a:tcPr/>
                </a:tc>
                <a:tc>
                  <a:txBody>
                    <a:bodyPr/>
                    <a:lstStyle/>
                    <a:p>
                      <a:r>
                        <a:rPr lang="en-US" dirty="0" smtClean="0"/>
                        <a:t>Capture Territory</a:t>
                      </a:r>
                      <a:endParaRPr lang="en-US" dirty="0"/>
                    </a:p>
                  </a:txBody>
                  <a:tcPr/>
                </a:tc>
                <a:tc>
                  <a:txBody>
                    <a:bodyPr/>
                    <a:lstStyle/>
                    <a:p>
                      <a:r>
                        <a:rPr lang="en-US" dirty="0" err="1" smtClean="0"/>
                        <a:t>Sudans</a:t>
                      </a:r>
                      <a:r>
                        <a:rPr lang="en-US" dirty="0" smtClean="0"/>
                        <a:t> People’s Liberation</a:t>
                      </a:r>
                      <a:r>
                        <a:rPr lang="en-US" baseline="0" dirty="0" smtClean="0"/>
                        <a:t> Army</a:t>
                      </a:r>
                      <a:endParaRPr lang="en-US" dirty="0"/>
                    </a:p>
                  </a:txBody>
                  <a:tcPr/>
                </a:tc>
              </a:tr>
            </a:tbl>
          </a:graphicData>
        </a:graphic>
      </p:graphicFrame>
      <p:sp>
        <p:nvSpPr>
          <p:cNvPr id="6" name="Down Arrow 5"/>
          <p:cNvSpPr/>
          <p:nvPr/>
        </p:nvSpPr>
        <p:spPr>
          <a:xfrm>
            <a:off x="5264613" y="3298767"/>
            <a:ext cx="1338146" cy="1405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058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idx="1"/>
          </p:nvPr>
        </p:nvSpPr>
        <p:spPr>
          <a:xfrm>
            <a:off x="838200" y="1825625"/>
            <a:ext cx="10515600" cy="1095995"/>
          </a:xfrm>
        </p:spPr>
        <p:txBody>
          <a:bodyPr>
            <a:normAutofit/>
          </a:bodyPr>
          <a:lstStyle/>
          <a:p>
            <a:pPr marL="514350" indent="-514350">
              <a:buFont typeface="+mj-lt"/>
              <a:buAutoNum type="arabicPeriod"/>
            </a:pPr>
            <a:r>
              <a:rPr lang="en-US" dirty="0"/>
              <a:t>C</a:t>
            </a:r>
            <a:r>
              <a:rPr lang="en-US" dirty="0" smtClean="0"/>
              <a:t>reate pipeline to help non-</a:t>
            </a:r>
            <a:r>
              <a:rPr lang="en-US" dirty="0" err="1" smtClean="0"/>
              <a:t>cs</a:t>
            </a:r>
            <a:r>
              <a:rPr lang="en-US" dirty="0" smtClean="0"/>
              <a:t> people extract political events.</a:t>
            </a:r>
          </a:p>
          <a:p>
            <a:pPr marL="514350" indent="-514350">
              <a:buFont typeface="+mj-lt"/>
              <a:buAutoNum type="arabicPeriod"/>
            </a:pPr>
            <a:r>
              <a:rPr lang="en-US" dirty="0" smtClean="0"/>
              <a:t>Make the pipeline work on extremely large and small data.</a:t>
            </a:r>
          </a:p>
          <a:p>
            <a:pPr marL="514350" indent="-514350">
              <a:buFont typeface="+mj-lt"/>
              <a:buAutoNum type="arabicPeriod"/>
            </a:pPr>
            <a:endParaRPr lang="en-US" dirty="0"/>
          </a:p>
        </p:txBody>
      </p:sp>
      <p:sp>
        <p:nvSpPr>
          <p:cNvPr id="4" name="Content Placeholder 2"/>
          <p:cNvSpPr txBox="1">
            <a:spLocks/>
          </p:cNvSpPr>
          <p:nvPr/>
        </p:nvSpPr>
        <p:spPr>
          <a:xfrm>
            <a:off x="838200" y="4408991"/>
            <a:ext cx="10515600" cy="1095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Should use MongoDB.</a:t>
            </a:r>
          </a:p>
          <a:p>
            <a:pPr marL="514350" indent="-514350">
              <a:buFont typeface="+mj-lt"/>
              <a:buAutoNum type="arabicPeriod"/>
            </a:pPr>
            <a:r>
              <a:rPr lang="en-US" dirty="0" smtClean="0"/>
              <a:t>Must be deployable locally.</a:t>
            </a:r>
          </a:p>
          <a:p>
            <a:pPr marL="514350" indent="-514350">
              <a:buFont typeface="+mj-lt"/>
              <a:buAutoNum type="arabicPeriod"/>
            </a:pPr>
            <a:endParaRPr lang="en-US" dirty="0"/>
          </a:p>
        </p:txBody>
      </p:sp>
      <p:sp>
        <p:nvSpPr>
          <p:cNvPr id="5" name="Title 1"/>
          <p:cNvSpPr txBox="1">
            <a:spLocks/>
          </p:cNvSpPr>
          <p:nvPr/>
        </p:nvSpPr>
        <p:spPr>
          <a:xfrm>
            <a:off x="659781" y="30834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Requirements</a:t>
            </a:r>
            <a:endParaRPr lang="en-US" dirty="0"/>
          </a:p>
        </p:txBody>
      </p:sp>
    </p:spTree>
    <p:extLst>
      <p:ext uri="{BB962C8B-B14F-4D97-AF65-F5344CB8AC3E}">
        <p14:creationId xmlns:p14="http://schemas.microsoft.com/office/powerpoint/2010/main" val="355235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11798" r="18850" b="2"/>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0" name="Straight Arrow Connector 9">
            <a:extLst>
              <a:ext uri="{FF2B5EF4-FFF2-40B4-BE49-F238E27FC236}">
                <a16:creationId xmlns=""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1031557"/>
            <a:ext cx="4983480" cy="2397443"/>
          </a:xfrm>
        </p:spPr>
        <p:txBody>
          <a:bodyPr vert="horz" lIns="91440" tIns="45720" rIns="91440" bIns="45720" rtlCol="0" anchor="t">
            <a:normAutofit/>
          </a:bodyPr>
          <a:lstStyle/>
          <a:p>
            <a:r>
              <a:rPr lang="en-US" sz="6000" dirty="0" smtClean="0"/>
              <a:t>Biryani Pipeline</a:t>
            </a:r>
            <a:endParaRPr lang="en-US" sz="6000" dirty="0"/>
          </a:p>
        </p:txBody>
      </p:sp>
      <p:sp>
        <p:nvSpPr>
          <p:cNvPr id="4" name="TextBox 3"/>
          <p:cNvSpPr txBox="1"/>
          <p:nvPr/>
        </p:nvSpPr>
        <p:spPr>
          <a:xfrm>
            <a:off x="655320" y="3055434"/>
            <a:ext cx="5257803" cy="2554545"/>
          </a:xfrm>
          <a:prstGeom prst="rect">
            <a:avLst/>
          </a:prstGeom>
          <a:noFill/>
        </p:spPr>
        <p:txBody>
          <a:bodyPr wrap="square" rtlCol="0">
            <a:spAutoFit/>
          </a:bodyPr>
          <a:lstStyle/>
          <a:p>
            <a:r>
              <a:rPr lang="en-US" sz="2000" dirty="0" smtClean="0"/>
              <a:t>A pipeline to manage the scalability, execution, of event extraction.</a:t>
            </a:r>
          </a:p>
          <a:p>
            <a:endParaRPr lang="en-US" sz="2000" dirty="0"/>
          </a:p>
          <a:p>
            <a:r>
              <a:rPr lang="en-US" sz="2000" dirty="0" smtClean="0"/>
              <a:t>Uses </a:t>
            </a:r>
            <a:r>
              <a:rPr lang="en-US" sz="2000" dirty="0"/>
              <a:t>D</a:t>
            </a:r>
            <a:r>
              <a:rPr lang="en-US" sz="2000" dirty="0" smtClean="0"/>
              <a:t>ocker and </a:t>
            </a:r>
            <a:r>
              <a:rPr lang="en-US" sz="2000" dirty="0"/>
              <a:t>D</a:t>
            </a:r>
            <a:r>
              <a:rPr lang="en-US" sz="2000" dirty="0" smtClean="0"/>
              <a:t>ocker-compose to facilitate execution of threads and batches.</a:t>
            </a:r>
          </a:p>
          <a:p>
            <a:endParaRPr lang="en-US" sz="2000" dirty="0"/>
          </a:p>
          <a:p>
            <a:r>
              <a:rPr lang="en-US" sz="2000" dirty="0" smtClean="0"/>
              <a:t>Optimization allow the system to adapt to changes in system configuration and workload.</a:t>
            </a:r>
            <a:endParaRPr lang="en-US" sz="2000" dirty="0"/>
          </a:p>
        </p:txBody>
      </p:sp>
    </p:spTree>
    <p:extLst>
      <p:ext uri="{BB962C8B-B14F-4D97-AF65-F5344CB8AC3E}">
        <p14:creationId xmlns:p14="http://schemas.microsoft.com/office/powerpoint/2010/main" val="1864075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Biryani Architecture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0800" y="2305844"/>
            <a:ext cx="9550400" cy="3390900"/>
          </a:xfrm>
        </p:spPr>
      </p:pic>
    </p:spTree>
    <p:extLst>
      <p:ext uri="{BB962C8B-B14F-4D97-AF65-F5344CB8AC3E}">
        <p14:creationId xmlns:p14="http://schemas.microsoft.com/office/powerpoint/2010/main" val="1870094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Optimizations: </a:t>
            </a:r>
            <a:r>
              <a:rPr lang="en-US" dirty="0" err="1" smtClean="0"/>
              <a:t>Kalman</a:t>
            </a:r>
            <a:r>
              <a:rPr lang="en-US" dirty="0" smtClean="0"/>
              <a:t> Filter</a:t>
            </a:r>
            <a:endParaRPr lang="en-US" dirty="0"/>
          </a:p>
        </p:txBody>
      </p:sp>
      <p:sp>
        <p:nvSpPr>
          <p:cNvPr id="4" name="Content Placeholder 3"/>
          <p:cNvSpPr>
            <a:spLocks noGrp="1"/>
          </p:cNvSpPr>
          <p:nvPr>
            <p:ph sz="half" idx="1"/>
          </p:nvPr>
        </p:nvSpPr>
        <p:spPr/>
        <p:txBody>
          <a:bodyPr/>
          <a:lstStyle/>
          <a:p>
            <a:r>
              <a:rPr lang="en-US" dirty="0" smtClean="0"/>
              <a:t>Optimal estimation algorithm</a:t>
            </a:r>
          </a:p>
          <a:p>
            <a:r>
              <a:rPr lang="en-US" dirty="0" smtClean="0"/>
              <a:t>Inputs:</a:t>
            </a:r>
          </a:p>
          <a:p>
            <a:pPr lvl="1"/>
            <a:r>
              <a:rPr lang="en-US" dirty="0" smtClean="0"/>
              <a:t>Number of documents read at a time (batch).</a:t>
            </a:r>
          </a:p>
          <a:p>
            <a:pPr lvl="1"/>
            <a:r>
              <a:rPr lang="en-US" dirty="0" smtClean="0"/>
              <a:t>Observation: Time taken for a batch.</a:t>
            </a:r>
          </a:p>
          <a:p>
            <a:r>
              <a:rPr lang="en-US" dirty="0" smtClean="0"/>
              <a:t>Output:</a:t>
            </a:r>
          </a:p>
          <a:p>
            <a:pPr lvl="1"/>
            <a:r>
              <a:rPr lang="en-US" dirty="0" smtClean="0"/>
              <a:t>Updated batch size.</a:t>
            </a:r>
          </a:p>
          <a:p>
            <a:endParaRPr lang="en-US" dirty="0"/>
          </a:p>
        </p:txBody>
      </p:sp>
      <p:pic>
        <p:nvPicPr>
          <p:cNvPr id="6" name="Content Placeholder 5"/>
          <p:cNvPicPr>
            <a:picLocks noGrp="1" noChangeAspect="1"/>
          </p:cNvPicPr>
          <p:nvPr>
            <p:ph sz="half" idx="2"/>
          </p:nvPr>
        </p:nvPicPr>
        <p:blipFill>
          <a:blip r:embed="rId3"/>
          <a:stretch>
            <a:fillRect/>
          </a:stretch>
        </p:blipFill>
        <p:spPr>
          <a:xfrm>
            <a:off x="6572250" y="2788444"/>
            <a:ext cx="4381500" cy="2425700"/>
          </a:xfrm>
          <a:prstGeom prst="rect">
            <a:avLst/>
          </a:prstGeom>
        </p:spPr>
      </p:pic>
    </p:spTree>
    <p:extLst>
      <p:ext uri="{BB962C8B-B14F-4D97-AF65-F5344CB8AC3E}">
        <p14:creationId xmlns:p14="http://schemas.microsoft.com/office/powerpoint/2010/main" val="1762613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17086</TotalTime>
  <Words>1067</Words>
  <Application>Microsoft Macintosh PowerPoint</Application>
  <PresentationFormat>Widescreen</PresentationFormat>
  <Paragraphs>145</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Mangal</vt:lpstr>
      <vt:lpstr>Wingdings</vt:lpstr>
      <vt:lpstr>Office Theme</vt:lpstr>
      <vt:lpstr>Adaptive Scalable Pipelines for Political Event Data Generation</vt:lpstr>
      <vt:lpstr>NSF #1539302 RIDIR: Modernizing Political Event Data for Big Data Social Science Research </vt:lpstr>
      <vt:lpstr>Outline</vt:lpstr>
      <vt:lpstr>Political Events</vt:lpstr>
      <vt:lpstr>Political Event Extraction</vt:lpstr>
      <vt:lpstr>Goal</vt:lpstr>
      <vt:lpstr>Biryani Pipeline</vt:lpstr>
      <vt:lpstr>Biryani Architecture</vt:lpstr>
      <vt:lpstr>Optimizations: Kalman Filter</vt:lpstr>
      <vt:lpstr>Experiment Environment</vt:lpstr>
      <vt:lpstr>Experiments</vt:lpstr>
      <vt:lpstr>Thread and Batch Size</vt:lpstr>
      <vt:lpstr>Kalman Filter Performance</vt:lpstr>
      <vt:lpstr>Summary</vt:lpstr>
      <vt:lpstr>Coming Spring 2018 …</vt:lpstr>
      <vt:lpstr>Thank you!</vt:lpstr>
      <vt:lpstr>Questions?</vt:lpstr>
      <vt:lpstr>TERRIER Creation</vt:lpstr>
      <vt:lpstr>References</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Scalable Pipelines for Political Event Data Generation</dc:title>
  <dc:creator>Grant, Christan E.</dc:creator>
  <cp:lastModifiedBy>Grant, Christan E.</cp:lastModifiedBy>
  <cp:revision>64</cp:revision>
  <dcterms:created xsi:type="dcterms:W3CDTF">2017-11-25T08:06:29Z</dcterms:created>
  <dcterms:modified xsi:type="dcterms:W3CDTF">2017-12-14T05:45:40Z</dcterms:modified>
</cp:coreProperties>
</file>